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notesSlides/notesSlide4.xml" ContentType="application/vnd.openxmlformats-officedocument.presentationml.notesSlide+xml"/>
  <Override PartName="/ppt/slideLayouts/slideLayout2.xml" ContentType="application/vnd.openxmlformats-officedocument.presentationml.slideLayout+xml"/>
  <Override PartName="/ppt/notesSlides/notesSlide3.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5.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257" r:id="rId3"/>
    <p:sldId id="289" r:id="rId4"/>
    <p:sldId id="258" r:id="rId5"/>
    <p:sldId id="260" r:id="rId6"/>
    <p:sldId id="259" r:id="rId7"/>
    <p:sldId id="296" r:id="rId8"/>
    <p:sldId id="290" r:id="rId9"/>
    <p:sldId id="291" r:id="rId10"/>
    <p:sldId id="327" r:id="rId11"/>
    <p:sldId id="297" r:id="rId12"/>
    <p:sldId id="298" r:id="rId13"/>
    <p:sldId id="299" r:id="rId14"/>
    <p:sldId id="302" r:id="rId15"/>
    <p:sldId id="303" r:id="rId16"/>
    <p:sldId id="268" r:id="rId17"/>
    <p:sldId id="270" r:id="rId18"/>
    <p:sldId id="305" r:id="rId19"/>
    <p:sldId id="306" r:id="rId20"/>
    <p:sldId id="272" r:id="rId21"/>
    <p:sldId id="294" r:id="rId22"/>
    <p:sldId id="295" r:id="rId23"/>
    <p:sldId id="307" r:id="rId24"/>
    <p:sldId id="308" r:id="rId25"/>
    <p:sldId id="309" r:id="rId26"/>
    <p:sldId id="310" r:id="rId27"/>
    <p:sldId id="311" r:id="rId28"/>
    <p:sldId id="328" r:id="rId29"/>
    <p:sldId id="329" r:id="rId30"/>
    <p:sldId id="320" r:id="rId31"/>
    <p:sldId id="321" r:id="rId32"/>
    <p:sldId id="322" r:id="rId33"/>
    <p:sldId id="312" r:id="rId34"/>
    <p:sldId id="330" r:id="rId35"/>
    <p:sldId id="323" r:id="rId36"/>
    <p:sldId id="324" r:id="rId37"/>
    <p:sldId id="331" r:id="rId38"/>
    <p:sldId id="326" r:id="rId39"/>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DBD4"/>
    <a:srgbClr val="71CAF2"/>
    <a:srgbClr val="FC67C2"/>
    <a:srgbClr val="06204C"/>
    <a:srgbClr val="F04E33"/>
    <a:srgbClr val="004E59"/>
    <a:srgbClr val="E52D12"/>
    <a:srgbClr val="5D4F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p:restoredTop sz="97514"/>
  </p:normalViewPr>
  <p:slideViewPr>
    <p:cSldViewPr>
      <p:cViewPr varScale="1">
        <p:scale>
          <a:sx n="78" d="100"/>
          <a:sy n="78" d="100"/>
        </p:scale>
        <p:origin x="1120" y="1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C1376CC9-D396-7D4F-A0E7-58C87219DBF1}" type="datetimeFigureOut">
              <a:rPr lang="en-US" smtClean="0"/>
              <a:t>5/13/24</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596A6D8E-A80D-1C45-844D-1E1AF359A2B1}" type="slidenum">
              <a:rPr lang="en-US" smtClean="0"/>
              <a:t>‹#›</a:t>
            </a:fld>
            <a:endParaRPr lang="en-US"/>
          </a:p>
        </p:txBody>
      </p:sp>
    </p:spTree>
    <p:extLst>
      <p:ext uri="{BB962C8B-B14F-4D97-AF65-F5344CB8AC3E}">
        <p14:creationId xmlns:p14="http://schemas.microsoft.com/office/powerpoint/2010/main" val="250603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9</a:t>
            </a:fld>
            <a:endParaRPr lang="en-US"/>
          </a:p>
        </p:txBody>
      </p:sp>
    </p:spTree>
    <p:extLst>
      <p:ext uri="{BB962C8B-B14F-4D97-AF65-F5344CB8AC3E}">
        <p14:creationId xmlns:p14="http://schemas.microsoft.com/office/powerpoint/2010/main" val="294736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32</a:t>
            </a:fld>
            <a:endParaRPr lang="en-US"/>
          </a:p>
        </p:txBody>
      </p:sp>
    </p:spTree>
    <p:extLst>
      <p:ext uri="{BB962C8B-B14F-4D97-AF65-F5344CB8AC3E}">
        <p14:creationId xmlns:p14="http://schemas.microsoft.com/office/powerpoint/2010/main" val="2661456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35</a:t>
            </a:fld>
            <a:endParaRPr lang="en-US"/>
          </a:p>
        </p:txBody>
      </p:sp>
    </p:spTree>
    <p:extLst>
      <p:ext uri="{BB962C8B-B14F-4D97-AF65-F5344CB8AC3E}">
        <p14:creationId xmlns:p14="http://schemas.microsoft.com/office/powerpoint/2010/main" val="2987488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36</a:t>
            </a:fld>
            <a:endParaRPr lang="en-US"/>
          </a:p>
        </p:txBody>
      </p:sp>
    </p:spTree>
    <p:extLst>
      <p:ext uri="{BB962C8B-B14F-4D97-AF65-F5344CB8AC3E}">
        <p14:creationId xmlns:p14="http://schemas.microsoft.com/office/powerpoint/2010/main" val="2073773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37</a:t>
            </a:fld>
            <a:endParaRPr lang="en-US"/>
          </a:p>
        </p:txBody>
      </p:sp>
    </p:spTree>
    <p:extLst>
      <p:ext uri="{BB962C8B-B14F-4D97-AF65-F5344CB8AC3E}">
        <p14:creationId xmlns:p14="http://schemas.microsoft.com/office/powerpoint/2010/main" val="1277884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38</a:t>
            </a:fld>
            <a:endParaRPr lang="en-US"/>
          </a:p>
        </p:txBody>
      </p:sp>
    </p:spTree>
    <p:extLst>
      <p:ext uri="{BB962C8B-B14F-4D97-AF65-F5344CB8AC3E}">
        <p14:creationId xmlns:p14="http://schemas.microsoft.com/office/powerpoint/2010/main" val="3258810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10</a:t>
            </a:fld>
            <a:endParaRPr lang="en-US"/>
          </a:p>
        </p:txBody>
      </p:sp>
    </p:spTree>
    <p:extLst>
      <p:ext uri="{BB962C8B-B14F-4D97-AF65-F5344CB8AC3E}">
        <p14:creationId xmlns:p14="http://schemas.microsoft.com/office/powerpoint/2010/main" val="2559848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12</a:t>
            </a:fld>
            <a:endParaRPr lang="en-US"/>
          </a:p>
        </p:txBody>
      </p:sp>
    </p:spTree>
    <p:extLst>
      <p:ext uri="{BB962C8B-B14F-4D97-AF65-F5344CB8AC3E}">
        <p14:creationId xmlns:p14="http://schemas.microsoft.com/office/powerpoint/2010/main" val="1340788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13</a:t>
            </a:fld>
            <a:endParaRPr lang="en-US"/>
          </a:p>
        </p:txBody>
      </p:sp>
    </p:spTree>
    <p:extLst>
      <p:ext uri="{BB962C8B-B14F-4D97-AF65-F5344CB8AC3E}">
        <p14:creationId xmlns:p14="http://schemas.microsoft.com/office/powerpoint/2010/main" val="3960089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15</a:t>
            </a:fld>
            <a:endParaRPr lang="en-US"/>
          </a:p>
        </p:txBody>
      </p:sp>
    </p:spTree>
    <p:extLst>
      <p:ext uri="{BB962C8B-B14F-4D97-AF65-F5344CB8AC3E}">
        <p14:creationId xmlns:p14="http://schemas.microsoft.com/office/powerpoint/2010/main" val="2251520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18</a:t>
            </a:fld>
            <a:endParaRPr lang="en-US"/>
          </a:p>
        </p:txBody>
      </p:sp>
    </p:spTree>
    <p:extLst>
      <p:ext uri="{BB962C8B-B14F-4D97-AF65-F5344CB8AC3E}">
        <p14:creationId xmlns:p14="http://schemas.microsoft.com/office/powerpoint/2010/main" val="921704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19</a:t>
            </a:fld>
            <a:endParaRPr lang="en-US"/>
          </a:p>
        </p:txBody>
      </p:sp>
    </p:spTree>
    <p:extLst>
      <p:ext uri="{BB962C8B-B14F-4D97-AF65-F5344CB8AC3E}">
        <p14:creationId xmlns:p14="http://schemas.microsoft.com/office/powerpoint/2010/main" val="2052316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22</a:t>
            </a:fld>
            <a:endParaRPr lang="en-US"/>
          </a:p>
        </p:txBody>
      </p:sp>
    </p:spTree>
    <p:extLst>
      <p:ext uri="{BB962C8B-B14F-4D97-AF65-F5344CB8AC3E}">
        <p14:creationId xmlns:p14="http://schemas.microsoft.com/office/powerpoint/2010/main" val="3441809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31</a:t>
            </a:fld>
            <a:endParaRPr lang="en-US"/>
          </a:p>
        </p:txBody>
      </p:sp>
    </p:spTree>
    <p:extLst>
      <p:ext uri="{BB962C8B-B14F-4D97-AF65-F5344CB8AC3E}">
        <p14:creationId xmlns:p14="http://schemas.microsoft.com/office/powerpoint/2010/main" val="1800408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1950" b="0" i="0">
                <a:solidFill>
                  <a:srgbClr val="FEFEFE"/>
                </a:solidFill>
                <a:latin typeface="Euclid Flex B"/>
                <a:cs typeface="Euclid Flex B"/>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85316" y="785316"/>
            <a:ext cx="154940" cy="86423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body" idx="1"/>
          </p:nvPr>
        </p:nvSpPr>
        <p:spPr/>
        <p:txBody>
          <a:bodyPr lIns="0" tIns="0" rIns="0" bIns="0"/>
          <a:lstStyle>
            <a:lvl1pPr>
              <a:defRPr sz="1950" b="0" i="0">
                <a:solidFill>
                  <a:srgbClr val="FEFEFE"/>
                </a:solidFill>
                <a:latin typeface="Euclid Flex B"/>
                <a:cs typeface="Euclid Flex B"/>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14895" y="924748"/>
            <a:ext cx="3810635" cy="1872614"/>
          </a:xfrm>
          <a:prstGeom prst="rect">
            <a:avLst/>
          </a:prstGeom>
        </p:spPr>
        <p:txBody>
          <a:bodyPr wrap="square" lIns="0" tIns="0" rIns="0" bIns="0">
            <a:spAutoFit/>
          </a:bodyPr>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body" idx="1"/>
          </p:nvPr>
        </p:nvSpPr>
        <p:spPr>
          <a:xfrm>
            <a:off x="1514895" y="4856326"/>
            <a:ext cx="9519920" cy="5800725"/>
          </a:xfrm>
          <a:prstGeom prst="rect">
            <a:avLst/>
          </a:prstGeom>
        </p:spPr>
        <p:txBody>
          <a:bodyPr wrap="square" lIns="0" tIns="0" rIns="0" bIns="0">
            <a:spAutoFit/>
          </a:bodyPr>
          <a:lstStyle>
            <a:lvl1pPr>
              <a:defRPr sz="1950" b="0" i="0">
                <a:solidFill>
                  <a:srgbClr val="FEFEFE"/>
                </a:solidFill>
                <a:latin typeface="Euclid Flex B"/>
                <a:cs typeface="Euclid Flex B"/>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5/13/24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36D8A7-4813-CD47-FB38-4375D250D28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 y="10829"/>
            <a:ext cx="20104805" cy="11308953"/>
          </a:xfrm>
          <a:prstGeom prst="rect">
            <a:avLst/>
          </a:prstGeom>
        </p:spPr>
      </p:pic>
      <p:sp>
        <p:nvSpPr>
          <p:cNvPr id="4" name="TextBox 3">
            <a:extLst>
              <a:ext uri="{FF2B5EF4-FFF2-40B4-BE49-F238E27FC236}">
                <a16:creationId xmlns:a16="http://schemas.microsoft.com/office/drawing/2014/main" id="{3FE56CA0-CEE2-F286-7A6E-A09A2F127E58}"/>
              </a:ext>
            </a:extLst>
          </p:cNvPr>
          <p:cNvSpPr txBox="1"/>
          <p:nvPr/>
        </p:nvSpPr>
        <p:spPr>
          <a:xfrm>
            <a:off x="831850" y="3427604"/>
            <a:ext cx="10744200" cy="3631763"/>
          </a:xfrm>
          <a:prstGeom prst="rect">
            <a:avLst/>
          </a:prstGeom>
          <a:noFill/>
        </p:spPr>
        <p:txBody>
          <a:bodyPr wrap="square" rtlCol="0">
            <a:spAutoFit/>
          </a:bodyPr>
          <a:lstStyle/>
          <a:p>
            <a:r>
              <a:rPr lang="en-GB" sz="9600" b="1" dirty="0">
                <a:solidFill>
                  <a:srgbClr val="FEFEFE"/>
                </a:solidFill>
                <a:effectLst/>
                <a:latin typeface="Arial" panose="020B0604020202020204" pitchFamily="34" charset="0"/>
                <a:cs typeface="Arial" panose="020B0604020202020204" pitchFamily="34" charset="0"/>
              </a:rPr>
              <a:t>Invest in UK University R&amp;D</a:t>
            </a:r>
          </a:p>
          <a:p>
            <a:r>
              <a:rPr lang="en-GB" sz="3800" dirty="0">
                <a:solidFill>
                  <a:srgbClr val="FEFEFE"/>
                </a:solidFill>
                <a:effectLst/>
                <a:latin typeface="Arial" panose="020B0604020202020204" pitchFamily="34" charset="0"/>
                <a:cs typeface="Arial" panose="020B0604020202020204" pitchFamily="34" charset="0"/>
              </a:rPr>
              <a:t>Zero carbon energy in the Midlands</a:t>
            </a:r>
          </a:p>
        </p:txBody>
      </p:sp>
      <p:sp>
        <p:nvSpPr>
          <p:cNvPr id="5" name="TextBox 4">
            <a:extLst>
              <a:ext uri="{FF2B5EF4-FFF2-40B4-BE49-F238E27FC236}">
                <a16:creationId xmlns:a16="http://schemas.microsoft.com/office/drawing/2014/main" id="{CC9026C2-E148-52FB-9284-D8D9D389AA6D}"/>
              </a:ext>
            </a:extLst>
          </p:cNvPr>
          <p:cNvSpPr txBox="1"/>
          <p:nvPr/>
        </p:nvSpPr>
        <p:spPr>
          <a:xfrm>
            <a:off x="831850" y="891197"/>
            <a:ext cx="8839200" cy="584775"/>
          </a:xfrm>
          <a:prstGeom prst="rect">
            <a:avLst/>
          </a:prstGeom>
          <a:noFill/>
        </p:spPr>
        <p:txBody>
          <a:bodyPr wrap="square" rtlCol="0">
            <a:spAutoFit/>
          </a:bodyPr>
          <a:lstStyle/>
          <a:p>
            <a:r>
              <a:rPr lang="en-GB" sz="3200" b="1" dirty="0">
                <a:solidFill>
                  <a:srgbClr val="FEFEFE"/>
                </a:solidFill>
                <a:effectLst/>
                <a:latin typeface="Arial" panose="020B0604020202020204" pitchFamily="34" charset="0"/>
                <a:cs typeface="Arial" panose="020B0604020202020204" pitchFamily="34" charset="0"/>
              </a:rPr>
              <a:t>Prospectus</a:t>
            </a:r>
            <a:endParaRPr lang="en-GB" sz="3200" dirty="0">
              <a:solidFill>
                <a:srgbClr val="FEFEFE"/>
              </a:solidFill>
              <a:effectLst/>
              <a:latin typeface="Arial" panose="020B0604020202020204" pitchFamily="34" charset="0"/>
              <a:cs typeface="Arial" panose="020B0604020202020204" pitchFamily="34" charset="0"/>
            </a:endParaRPr>
          </a:p>
        </p:txBody>
      </p:sp>
      <p:pic>
        <p:nvPicPr>
          <p:cNvPr id="11" name="Picture 10" descr="A logo with white text&#10;&#10;Description automatically generated">
            <a:extLst>
              <a:ext uri="{FF2B5EF4-FFF2-40B4-BE49-F238E27FC236}">
                <a16:creationId xmlns:a16="http://schemas.microsoft.com/office/drawing/2014/main" id="{49D9736F-CB5F-EC31-D006-DBEEC35EF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362" y="8228674"/>
            <a:ext cx="3637000" cy="1921801"/>
          </a:xfrm>
          <a:prstGeom prst="rect">
            <a:avLst/>
          </a:prstGeom>
        </p:spPr>
      </p:pic>
      <p:pic>
        <p:nvPicPr>
          <p:cNvPr id="12" name="Picture 11" descr="A blue sign with white text&#10;&#10;Description automatically generated">
            <a:extLst>
              <a:ext uri="{FF2B5EF4-FFF2-40B4-BE49-F238E27FC236}">
                <a16:creationId xmlns:a16="http://schemas.microsoft.com/office/drawing/2014/main" id="{D1F32FC3-726E-2ADB-FCBB-E9C229F1B6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0850" y="8702674"/>
            <a:ext cx="2876162" cy="1303261"/>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75F61145-2E4A-DA46-C3F1-AF66EEB26B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4806" y="8892148"/>
            <a:ext cx="2798800" cy="96914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11A4A51-E664-A229-D067-7819EE8829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396"/>
            <a:ext cx="20104805" cy="11308953"/>
          </a:xfrm>
          <a:prstGeom prst="rect">
            <a:avLst/>
          </a:prstGeom>
        </p:spPr>
      </p:pic>
      <p:sp>
        <p:nvSpPr>
          <p:cNvPr id="16" name="object 3">
            <a:extLst>
              <a:ext uri="{FF2B5EF4-FFF2-40B4-BE49-F238E27FC236}">
                <a16:creationId xmlns:a16="http://schemas.microsoft.com/office/drawing/2014/main" id="{BE477650-7ED3-66D1-F8C9-6B6014CEE0C5}"/>
              </a:ext>
            </a:extLst>
          </p:cNvPr>
          <p:cNvSpPr txBox="1"/>
          <p:nvPr/>
        </p:nvSpPr>
        <p:spPr>
          <a:xfrm>
            <a:off x="9841960" y="2378075"/>
            <a:ext cx="4386240" cy="2898431"/>
          </a:xfrm>
          <a:prstGeom prst="rect">
            <a:avLst/>
          </a:prstGeom>
          <a:solidFill>
            <a:srgbClr val="06204C">
              <a:alpha val="90000"/>
            </a:srgbClr>
          </a:solidFill>
        </p:spPr>
        <p:txBody>
          <a:bodyPr vert="horz" wrap="square" lIns="251999" tIns="216000" rIns="251999" bIns="216000" rtlCol="0">
            <a:spAutoFit/>
          </a:bodyPr>
          <a:lstStyle/>
          <a:p>
            <a:r>
              <a:rPr lang="en-GB" sz="2000" b="1" dirty="0">
                <a:solidFill>
                  <a:srgbClr val="FEFEFE"/>
                </a:solidFill>
                <a:effectLst/>
                <a:latin typeface="Arial" panose="020B0604020202020204" pitchFamily="34" charset="0"/>
                <a:cs typeface="Arial" panose="020B0604020202020204" pitchFamily="34" charset="0"/>
              </a:rPr>
              <a:t>The UK’s offshore wind fleet is due to more than treble in size </a:t>
            </a:r>
            <a:br>
              <a:rPr lang="en-GB" sz="2000" b="1" dirty="0">
                <a:solidFill>
                  <a:srgbClr val="FEFEFE"/>
                </a:solidFill>
                <a:effectLst/>
                <a:latin typeface="Arial" panose="020B0604020202020204" pitchFamily="34" charset="0"/>
                <a:cs typeface="Arial" panose="020B0604020202020204" pitchFamily="34" charset="0"/>
              </a:rPr>
            </a:br>
            <a:r>
              <a:rPr lang="en-GB" sz="2000" b="1" dirty="0">
                <a:solidFill>
                  <a:srgbClr val="FEFEFE"/>
                </a:solidFill>
                <a:effectLst/>
                <a:latin typeface="Arial" panose="020B0604020202020204" pitchFamily="34" charset="0"/>
                <a:cs typeface="Arial" panose="020B0604020202020204" pitchFamily="34" charset="0"/>
              </a:rPr>
              <a:t>by 2030. </a:t>
            </a:r>
            <a:r>
              <a:rPr lang="en-GB" sz="2000" dirty="0">
                <a:solidFill>
                  <a:srgbClr val="FEFEFE"/>
                </a:solidFill>
                <a:effectLst/>
                <a:latin typeface="Arial" panose="020B0604020202020204" pitchFamily="34" charset="0"/>
                <a:cs typeface="Arial" panose="020B0604020202020204" pitchFamily="34" charset="0"/>
              </a:rPr>
              <a:t>Based on existing deployment, this could mean that over 3 million homes in the Midlands are powered by offshore wind by 2030, reducing emissions </a:t>
            </a:r>
            <a:r>
              <a:rPr lang="en-GB" sz="2000" b="1" dirty="0">
                <a:solidFill>
                  <a:srgbClr val="FEFEFE"/>
                </a:solidFill>
                <a:effectLst/>
                <a:latin typeface="Arial" panose="020B0604020202020204" pitchFamily="34" charset="0"/>
                <a:cs typeface="Arial" panose="020B0604020202020204" pitchFamily="34" charset="0"/>
              </a:rPr>
              <a:t>by 4.2 </a:t>
            </a:r>
            <a:r>
              <a:rPr lang="en-GB" sz="2000" b="1" dirty="0" err="1">
                <a:solidFill>
                  <a:srgbClr val="FEFEFE"/>
                </a:solidFill>
                <a:effectLst/>
                <a:latin typeface="Arial" panose="020B0604020202020204" pitchFamily="34" charset="0"/>
                <a:cs typeface="Arial" panose="020B0604020202020204" pitchFamily="34" charset="0"/>
              </a:rPr>
              <a:t>megatonnes</a:t>
            </a:r>
            <a:r>
              <a:rPr lang="en-GB" sz="2000" b="1" dirty="0">
                <a:solidFill>
                  <a:srgbClr val="FEFEFE"/>
                </a:solidFill>
                <a:effectLst/>
                <a:latin typeface="Arial" panose="020B0604020202020204" pitchFamily="34" charset="0"/>
                <a:cs typeface="Arial" panose="020B0604020202020204" pitchFamily="34" charset="0"/>
              </a:rPr>
              <a:t> of CO</a:t>
            </a:r>
            <a:r>
              <a:rPr lang="en-GB" sz="2000" b="1" baseline="-25000" dirty="0">
                <a:solidFill>
                  <a:srgbClr val="FEFEFE"/>
                </a:solidFill>
                <a:effectLst/>
                <a:latin typeface="Arial" panose="020B0604020202020204" pitchFamily="34" charset="0"/>
                <a:cs typeface="Arial" panose="020B0604020202020204" pitchFamily="34" charset="0"/>
              </a:rPr>
              <a:t>2</a:t>
            </a:r>
            <a:r>
              <a:rPr lang="en-GB" sz="2000" b="1" dirty="0">
                <a:solidFill>
                  <a:srgbClr val="FEFEFE"/>
                </a:solidFill>
                <a:effectLst/>
                <a:latin typeface="Arial" panose="020B0604020202020204" pitchFamily="34" charset="0"/>
                <a:cs typeface="Arial" panose="020B0604020202020204" pitchFamily="34" charset="0"/>
              </a:rPr>
              <a:t>. </a:t>
            </a:r>
          </a:p>
        </p:txBody>
      </p:sp>
      <p:sp>
        <p:nvSpPr>
          <p:cNvPr id="10" name="object 2">
            <a:extLst>
              <a:ext uri="{FF2B5EF4-FFF2-40B4-BE49-F238E27FC236}">
                <a16:creationId xmlns:a16="http://schemas.microsoft.com/office/drawing/2014/main" id="{395121BD-92D3-AE86-A624-DDE225D9CED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46481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Renewables</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308364"/>
            <a:ext cx="6019799" cy="7971413"/>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Currently only 37% of the electricity generated in the UK comes from renewable sources. Electricity demand is projected to double by 2050 and this, combined with carbon reduction targets, means a four-fold increase in clean electricity generation is needed. The Midlands consumes 16% of Great Britain’s electricity and has 19% of England’s total installed renewables capacity, with wind, solar and bio-energy being the most significant sources.</a:t>
            </a:r>
          </a:p>
        </p:txBody>
      </p:sp>
      <p:sp>
        <p:nvSpPr>
          <p:cNvPr id="14" name="object 2">
            <a:extLst>
              <a:ext uri="{FF2B5EF4-FFF2-40B4-BE49-F238E27FC236}">
                <a16:creationId xmlns:a16="http://schemas.microsoft.com/office/drawing/2014/main" id="{DF47C654-D857-4BAC-9807-D4500510E579}"/>
              </a:ext>
            </a:extLst>
          </p:cNvPr>
          <p:cNvSpPr/>
          <p:nvPr/>
        </p:nvSpPr>
        <p:spPr>
          <a:xfrm>
            <a:off x="9518650" y="2378073"/>
            <a:ext cx="154800" cy="28980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5" name="object 3">
            <a:extLst>
              <a:ext uri="{FF2B5EF4-FFF2-40B4-BE49-F238E27FC236}">
                <a16:creationId xmlns:a16="http://schemas.microsoft.com/office/drawing/2014/main" id="{C68CADA4-95B5-785A-4896-4E1291D694C5}"/>
              </a:ext>
            </a:extLst>
          </p:cNvPr>
          <p:cNvSpPr txBox="1"/>
          <p:nvPr/>
        </p:nvSpPr>
        <p:spPr>
          <a:xfrm>
            <a:off x="14399650" y="2378075"/>
            <a:ext cx="3272400" cy="2898000"/>
          </a:xfrm>
          <a:prstGeom prst="rect">
            <a:avLst/>
          </a:prstGeom>
          <a:solidFill>
            <a:srgbClr val="06204C">
              <a:alpha val="90000"/>
            </a:srgbClr>
          </a:solidFill>
        </p:spPr>
        <p:txBody>
          <a:bodyPr vert="horz" wrap="square" lIns="251999" tIns="216000" rIns="251999" bIns="216000" rtlCol="0">
            <a:spAutoFit/>
          </a:bodyPr>
          <a:lstStyle/>
          <a:p>
            <a:r>
              <a:rPr lang="en-GB" sz="2000" dirty="0">
                <a:solidFill>
                  <a:srgbClr val="FEFEFE"/>
                </a:solidFill>
                <a:effectLst/>
                <a:latin typeface="Arial" panose="020B0604020202020204" pitchFamily="34" charset="0"/>
                <a:cs typeface="Arial" panose="020B0604020202020204" pitchFamily="34" charset="0"/>
              </a:rPr>
              <a:t>Lincolnshire hosts the world’s biggest offshore windfarm, </a:t>
            </a:r>
            <a:r>
              <a:rPr lang="en-GB" sz="2000" b="1" dirty="0">
                <a:solidFill>
                  <a:srgbClr val="FEFEFE"/>
                </a:solidFill>
                <a:effectLst/>
                <a:latin typeface="Arial" panose="020B0604020202020204" pitchFamily="34" charset="0"/>
                <a:cs typeface="Arial" panose="020B0604020202020204" pitchFamily="34" charset="0"/>
              </a:rPr>
              <a:t>generating 18% of England’s renewable generating capacity.</a:t>
            </a:r>
          </a:p>
        </p:txBody>
      </p:sp>
      <p:sp>
        <p:nvSpPr>
          <p:cNvPr id="20" name="object 3">
            <a:extLst>
              <a:ext uri="{FF2B5EF4-FFF2-40B4-BE49-F238E27FC236}">
                <a16:creationId xmlns:a16="http://schemas.microsoft.com/office/drawing/2014/main" id="{2B7F19CA-327F-54E2-FA95-AF52B6B44CE5}"/>
              </a:ext>
            </a:extLst>
          </p:cNvPr>
          <p:cNvSpPr txBox="1"/>
          <p:nvPr/>
        </p:nvSpPr>
        <p:spPr>
          <a:xfrm>
            <a:off x="9841960" y="5511350"/>
            <a:ext cx="7830090" cy="1051772"/>
          </a:xfrm>
          <a:prstGeom prst="rect">
            <a:avLst/>
          </a:prstGeom>
          <a:solidFill>
            <a:srgbClr val="06204C">
              <a:alpha val="90000"/>
            </a:srgbClr>
          </a:solidFill>
        </p:spPr>
        <p:txBody>
          <a:bodyPr vert="horz" wrap="square" lIns="251999" tIns="216000" rIns="251999" bIns="216000" rtlCol="0">
            <a:spAutoFit/>
          </a:bodyPr>
          <a:lstStyle/>
          <a:p>
            <a:r>
              <a:rPr lang="en-GB" sz="2000" dirty="0">
                <a:solidFill>
                  <a:srgbClr val="FEFEFE"/>
                </a:solidFill>
                <a:effectLst/>
                <a:latin typeface="Arial" panose="020B0604020202020204" pitchFamily="34" charset="0"/>
                <a:cs typeface="Arial" panose="020B0604020202020204" pitchFamily="34" charset="0"/>
              </a:rPr>
              <a:t>Solar power on rooftops in the Midlands alone could reduce greenhouse gas emissions by 187 kilo-tonnes of CO</a:t>
            </a:r>
            <a:r>
              <a:rPr lang="en-GB" sz="2000" baseline="-25000" dirty="0">
                <a:solidFill>
                  <a:srgbClr val="FEFEFE"/>
                </a:solidFill>
                <a:effectLst/>
                <a:latin typeface="Arial" panose="020B0604020202020204" pitchFamily="34" charset="0"/>
                <a:cs typeface="Arial" panose="020B0604020202020204" pitchFamily="34" charset="0"/>
              </a:rPr>
              <a:t>2</a:t>
            </a:r>
            <a:r>
              <a:rPr lang="en-GB" sz="2000" dirty="0">
                <a:solidFill>
                  <a:srgbClr val="FEFEFE"/>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76370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509CAD-E0B6-2956-1A80-795B680324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397"/>
            <a:ext cx="20104096" cy="11308554"/>
          </a:xfrm>
          <a:prstGeom prst="rect">
            <a:avLst/>
          </a:prstGeom>
        </p:spPr>
      </p:pic>
      <p:sp>
        <p:nvSpPr>
          <p:cNvPr id="2" name="object 2">
            <a:extLst>
              <a:ext uri="{FF2B5EF4-FFF2-40B4-BE49-F238E27FC236}">
                <a16:creationId xmlns:a16="http://schemas.microsoft.com/office/drawing/2014/main" id="{201280F4-C3B3-40A4-F38F-E1AA585E2F04}"/>
              </a:ext>
            </a:extLst>
          </p:cNvPr>
          <p:cNvSpPr/>
          <p:nvPr/>
        </p:nvSpPr>
        <p:spPr>
          <a:xfrm>
            <a:off x="0" y="41"/>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329"/>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93C9FF4E-D61C-6FB0-4929-8D7904BF4DE9}"/>
              </a:ext>
            </a:extLst>
          </p:cNvPr>
          <p:cNvSpPr txBox="1">
            <a:spLocks/>
          </p:cNvSpPr>
          <p:nvPr/>
        </p:nvSpPr>
        <p:spPr>
          <a:xfrm>
            <a:off x="2279650" y="4359275"/>
            <a:ext cx="6705600" cy="2317942"/>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FEFEFE"/>
                </a:solidFill>
                <a:effectLst/>
                <a:latin typeface="Arial" panose="020B0604020202020204" pitchFamily="34" charset="0"/>
                <a:cs typeface="Arial" panose="020B0604020202020204" pitchFamily="34" charset="0"/>
              </a:rPr>
              <a:t>Enablers of research and development in zero carbon energy</a:t>
            </a:r>
            <a:endParaRPr lang="en-GB" sz="4800" dirty="0">
              <a:solidFill>
                <a:srgbClr val="FEFEFE"/>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0FEF3686-E73A-8717-8D80-C9766A7E586B}"/>
              </a:ext>
            </a:extLst>
          </p:cNvPr>
          <p:cNvSpPr/>
          <p:nvPr/>
        </p:nvSpPr>
        <p:spPr>
          <a:xfrm>
            <a:off x="1749004" y="4359275"/>
            <a:ext cx="152400" cy="241771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3990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9375F1-0DF8-3CBC-2A2D-A1E8BFAA38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396"/>
            <a:ext cx="20104807" cy="113089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8223250" cy="11308954"/>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58673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Battery technology and energy storage</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82875"/>
            <a:ext cx="6019799" cy="3046988"/>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Midlands’ low carbon economy is worth £12 billion and growing. The Midlands hosts a number of research centres dedicated to driving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the transition to net zero.</a:t>
            </a:r>
          </a:p>
        </p:txBody>
      </p:sp>
      <p:sp>
        <p:nvSpPr>
          <p:cNvPr id="14" name="object 2">
            <a:extLst>
              <a:ext uri="{FF2B5EF4-FFF2-40B4-BE49-F238E27FC236}">
                <a16:creationId xmlns:a16="http://schemas.microsoft.com/office/drawing/2014/main" id="{DF47C654-D857-4BAC-9807-D4500510E579}"/>
              </a:ext>
            </a:extLst>
          </p:cNvPr>
          <p:cNvSpPr/>
          <p:nvPr/>
        </p:nvSpPr>
        <p:spPr>
          <a:xfrm>
            <a:off x="9629232" y="2682874"/>
            <a:ext cx="154940" cy="166732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5" name="object 3">
            <a:extLst>
              <a:ext uri="{FF2B5EF4-FFF2-40B4-BE49-F238E27FC236}">
                <a16:creationId xmlns:a16="http://schemas.microsoft.com/office/drawing/2014/main" id="{C68CADA4-95B5-785A-4896-4E1291D694C5}"/>
              </a:ext>
            </a:extLst>
          </p:cNvPr>
          <p:cNvSpPr txBox="1"/>
          <p:nvPr/>
        </p:nvSpPr>
        <p:spPr>
          <a:xfrm>
            <a:off x="9952542" y="2682875"/>
            <a:ext cx="4386240" cy="1667325"/>
          </a:xfrm>
          <a:prstGeom prst="rect">
            <a:avLst/>
          </a:prstGeom>
          <a:solidFill>
            <a:srgbClr val="06204C">
              <a:alpha val="90000"/>
            </a:srgbClr>
          </a:solidFill>
        </p:spPr>
        <p:txBody>
          <a:bodyPr vert="horz" wrap="square" lIns="251999" tIns="216000" rIns="251999" bIns="216000" rtlCol="0">
            <a:spAutoFit/>
          </a:bodyPr>
          <a:lstStyle/>
          <a:p>
            <a:r>
              <a:rPr lang="en-GB" sz="2000" b="1" dirty="0">
                <a:solidFill>
                  <a:srgbClr val="FFFFFF"/>
                </a:solidFill>
                <a:effectLst/>
                <a:latin typeface="Arial" panose="020B0604020202020204" pitchFamily="34" charset="0"/>
                <a:cs typeface="Arial" panose="020B0604020202020204" pitchFamily="34" charset="0"/>
              </a:rPr>
              <a:t>30%</a:t>
            </a:r>
            <a:r>
              <a:rPr lang="en-GB" sz="2000" dirty="0">
                <a:solidFill>
                  <a:srgbClr val="FFFFFF"/>
                </a:solidFill>
                <a:effectLst/>
                <a:latin typeface="Arial" panose="020B0604020202020204" pitchFamily="34" charset="0"/>
                <a:cs typeface="Arial" panose="020B0604020202020204" pitchFamily="34" charset="0"/>
              </a:rPr>
              <a:t> of renewable electricity generated in the Midlands </a:t>
            </a:r>
          </a:p>
          <a:p>
            <a:r>
              <a:rPr lang="en-GB" sz="2000" dirty="0">
                <a:solidFill>
                  <a:srgbClr val="FFFFFF"/>
                </a:solidFill>
                <a:effectLst/>
                <a:latin typeface="Arial" panose="020B0604020202020204" pitchFamily="34" charset="0"/>
                <a:cs typeface="Arial" panose="020B0604020202020204" pitchFamily="34" charset="0"/>
              </a:rPr>
              <a:t>comes from wind, and </a:t>
            </a:r>
            <a:r>
              <a:rPr lang="en-GB" sz="2000" b="1" dirty="0">
                <a:solidFill>
                  <a:srgbClr val="FFFFFF"/>
                </a:solidFill>
                <a:effectLst/>
                <a:latin typeface="Arial" panose="020B0604020202020204" pitchFamily="34" charset="0"/>
                <a:cs typeface="Arial" panose="020B0604020202020204" pitchFamily="34" charset="0"/>
              </a:rPr>
              <a:t>25%</a:t>
            </a:r>
            <a:r>
              <a:rPr lang="en-GB" sz="2000" dirty="0">
                <a:solidFill>
                  <a:srgbClr val="FFFFFF"/>
                </a:solidFill>
                <a:effectLst/>
                <a:latin typeface="Arial" panose="020B0604020202020204" pitchFamily="34" charset="0"/>
                <a:cs typeface="Arial" panose="020B0604020202020204" pitchFamily="34" charset="0"/>
              </a:rPr>
              <a:t> </a:t>
            </a:r>
            <a:br>
              <a:rPr lang="en-GB" sz="2000" dirty="0">
                <a:solidFill>
                  <a:srgbClr val="FFFFFF"/>
                </a:solidFill>
                <a:effectLst/>
                <a:latin typeface="Arial" panose="020B0604020202020204" pitchFamily="34" charset="0"/>
                <a:cs typeface="Arial" panose="020B0604020202020204" pitchFamily="34" charset="0"/>
              </a:rPr>
            </a:br>
            <a:r>
              <a:rPr lang="en-GB" sz="2000" dirty="0">
                <a:solidFill>
                  <a:srgbClr val="FFFFFF"/>
                </a:solidFill>
                <a:effectLst/>
                <a:latin typeface="Arial" panose="020B0604020202020204" pitchFamily="34" charset="0"/>
                <a:cs typeface="Arial" panose="020B0604020202020204" pitchFamily="34" charset="0"/>
              </a:rPr>
              <a:t>from solar.</a:t>
            </a:r>
          </a:p>
        </p:txBody>
      </p:sp>
      <p:sp>
        <p:nvSpPr>
          <p:cNvPr id="16" name="object 3">
            <a:extLst>
              <a:ext uri="{FF2B5EF4-FFF2-40B4-BE49-F238E27FC236}">
                <a16:creationId xmlns:a16="http://schemas.microsoft.com/office/drawing/2014/main" id="{BE477650-7ED3-66D1-F8C9-6B6014CEE0C5}"/>
              </a:ext>
            </a:extLst>
          </p:cNvPr>
          <p:cNvSpPr txBox="1"/>
          <p:nvPr/>
        </p:nvSpPr>
        <p:spPr>
          <a:xfrm>
            <a:off x="14547850" y="2682875"/>
            <a:ext cx="4386240" cy="1667325"/>
          </a:xfrm>
          <a:prstGeom prst="rect">
            <a:avLst/>
          </a:prstGeom>
          <a:solidFill>
            <a:srgbClr val="06204C">
              <a:alpha val="90000"/>
            </a:srgbClr>
          </a:solidFill>
        </p:spPr>
        <p:txBody>
          <a:bodyPr vert="horz" wrap="square" lIns="251999" tIns="216000" rIns="251999" bIns="216000" rtlCol="0">
            <a:spAutoFit/>
          </a:bodyPr>
          <a:lstStyle/>
          <a:p>
            <a:r>
              <a:rPr lang="en-GB" sz="2000" dirty="0">
                <a:solidFill>
                  <a:srgbClr val="FEFEFE"/>
                </a:solidFill>
                <a:effectLst/>
                <a:latin typeface="Arial" panose="020B0604020202020204" pitchFamily="34" charset="0"/>
                <a:cs typeface="Arial" panose="020B0604020202020204" pitchFamily="34" charset="0"/>
              </a:rPr>
              <a:t>The UK Battery Industrialisation Centre is a </a:t>
            </a:r>
            <a:r>
              <a:rPr lang="en-GB" sz="2000" b="1" dirty="0">
                <a:solidFill>
                  <a:srgbClr val="FEFEFE"/>
                </a:solidFill>
                <a:effectLst/>
                <a:latin typeface="Arial" panose="020B0604020202020204" pitchFamily="34" charset="0"/>
                <a:cs typeface="Arial" panose="020B0604020202020204" pitchFamily="34" charset="0"/>
              </a:rPr>
              <a:t>£130m, </a:t>
            </a:r>
            <a:r>
              <a:rPr lang="en-GB" sz="2000" dirty="0">
                <a:solidFill>
                  <a:srgbClr val="FEFEFE"/>
                </a:solidFill>
                <a:effectLst/>
                <a:latin typeface="Arial" panose="020B0604020202020204" pitchFamily="34" charset="0"/>
                <a:cs typeface="Arial" panose="020B0604020202020204" pitchFamily="34" charset="0"/>
              </a:rPr>
              <a:t>20,000m</a:t>
            </a:r>
            <a:r>
              <a:rPr lang="en-GB" sz="2000" baseline="30000" dirty="0">
                <a:solidFill>
                  <a:srgbClr val="FEFEFE"/>
                </a:solidFill>
                <a:effectLst/>
                <a:latin typeface="Arial" panose="020B0604020202020204" pitchFamily="34" charset="0"/>
                <a:cs typeface="Arial" panose="020B0604020202020204" pitchFamily="34" charset="0"/>
              </a:rPr>
              <a:t>2</a:t>
            </a:r>
            <a:r>
              <a:rPr lang="en-GB" sz="2000" dirty="0">
                <a:solidFill>
                  <a:srgbClr val="FEFEFE"/>
                </a:solidFill>
                <a:effectLst/>
                <a:latin typeface="Arial" panose="020B0604020202020204" pitchFamily="34" charset="0"/>
                <a:cs typeface="Arial" panose="020B0604020202020204" pitchFamily="34" charset="0"/>
              </a:rPr>
              <a:t> facility supporting battery manufacturing in the UK.</a:t>
            </a:r>
          </a:p>
        </p:txBody>
      </p:sp>
    </p:spTree>
    <p:extLst>
      <p:ext uri="{BB962C8B-B14F-4D97-AF65-F5344CB8AC3E}">
        <p14:creationId xmlns:p14="http://schemas.microsoft.com/office/powerpoint/2010/main" val="3156829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BDBE32CF-0736-B445-9B12-4670CE85AF40}"/>
              </a:ext>
            </a:extLst>
          </p:cNvPr>
          <p:cNvSpPr/>
          <p:nvPr/>
        </p:nvSpPr>
        <p:spPr>
          <a:xfrm>
            <a:off x="0" y="0"/>
            <a:ext cx="6699250" cy="11308954"/>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73151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Smart grid </a:t>
            </a:r>
            <a:br>
              <a:rPr lang="en-GB" sz="4800" b="1" dirty="0">
                <a:solidFill>
                  <a:schemeClr val="bg1"/>
                </a:solidFill>
                <a:effectLst/>
                <a:latin typeface="Arial" panose="020B0604020202020204" pitchFamily="34" charset="0"/>
                <a:cs typeface="Arial" panose="020B0604020202020204" pitchFamily="34" charset="0"/>
              </a:rPr>
            </a:br>
            <a:r>
              <a:rPr lang="en-GB" sz="4800" b="1" dirty="0">
                <a:solidFill>
                  <a:schemeClr val="bg1"/>
                </a:solidFill>
                <a:effectLst/>
                <a:latin typeface="Arial" panose="020B0604020202020204" pitchFamily="34" charset="0"/>
                <a:cs typeface="Arial" panose="020B0604020202020204" pitchFamily="34" charset="0"/>
              </a:rPr>
              <a:t>technology</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82875"/>
            <a:ext cx="4935502" cy="2554545"/>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UK’s energy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system is changing at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an unprecedented pace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to meet its economy-wide net zero target by 2050.</a:t>
            </a:r>
          </a:p>
        </p:txBody>
      </p:sp>
      <p:sp>
        <p:nvSpPr>
          <p:cNvPr id="5" name="object 2">
            <a:extLst>
              <a:ext uri="{FF2B5EF4-FFF2-40B4-BE49-F238E27FC236}">
                <a16:creationId xmlns:a16="http://schemas.microsoft.com/office/drawing/2014/main" id="{925E4F3A-932E-C84C-ECD9-05F94691F0F3}"/>
              </a:ext>
            </a:extLst>
          </p:cNvPr>
          <p:cNvSpPr/>
          <p:nvPr/>
        </p:nvSpPr>
        <p:spPr>
          <a:xfrm>
            <a:off x="8299450" y="2682875"/>
            <a:ext cx="154940" cy="265221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8" name="object 3">
            <a:extLst>
              <a:ext uri="{FF2B5EF4-FFF2-40B4-BE49-F238E27FC236}">
                <a16:creationId xmlns:a16="http://schemas.microsoft.com/office/drawing/2014/main" id="{947497A6-03F7-A910-3689-20DAC49149A4}"/>
              </a:ext>
            </a:extLst>
          </p:cNvPr>
          <p:cNvSpPr txBox="1"/>
          <p:nvPr/>
        </p:nvSpPr>
        <p:spPr>
          <a:xfrm>
            <a:off x="8622760" y="2682875"/>
            <a:ext cx="10268490" cy="2652210"/>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With a steady deployment of smart grids by 2050, the Midlands could see:</a:t>
            </a:r>
            <a:endParaRPr lang="en-GB" sz="2000" b="1" dirty="0">
              <a:solidFill>
                <a:srgbClr val="FEFEFE"/>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srgbClr val="FEFEFE"/>
                </a:solidFill>
                <a:effectLst/>
                <a:latin typeface="Arial" panose="020B0604020202020204" pitchFamily="34" charset="0"/>
                <a:cs typeface="Arial" panose="020B0604020202020204" pitchFamily="34" charset="0"/>
              </a:rPr>
              <a:t>A reduction of approximately 80% of CO</a:t>
            </a:r>
            <a:r>
              <a:rPr lang="en-GB" sz="2000" baseline="-25000" dirty="0">
                <a:solidFill>
                  <a:srgbClr val="FEFEFE"/>
                </a:solidFill>
                <a:effectLst/>
                <a:latin typeface="Arial" panose="020B0604020202020204" pitchFamily="34" charset="0"/>
                <a:cs typeface="Arial" panose="020B0604020202020204" pitchFamily="34" charset="0"/>
              </a:rPr>
              <a:t>2</a:t>
            </a:r>
            <a:r>
              <a:rPr lang="en-GB" sz="2000" dirty="0">
                <a:solidFill>
                  <a:srgbClr val="FEFEFE"/>
                </a:solidFill>
                <a:effectLst/>
                <a:latin typeface="Arial" panose="020B0604020202020204" pitchFamily="34" charset="0"/>
                <a:cs typeface="Arial" panose="020B0604020202020204" pitchFamily="34" charset="0"/>
              </a:rPr>
              <a:t> emissions compared to 1990 levels.</a:t>
            </a:r>
          </a:p>
          <a:p>
            <a:pPr marL="342900" indent="-342900">
              <a:buFont typeface="Arial" panose="020B0604020202020204" pitchFamily="34" charset="0"/>
              <a:buChar char="•"/>
            </a:pPr>
            <a:r>
              <a:rPr lang="en-GB" sz="2000" dirty="0">
                <a:solidFill>
                  <a:srgbClr val="FEFEFE"/>
                </a:solidFill>
                <a:effectLst/>
                <a:latin typeface="Arial" panose="020B0604020202020204" pitchFamily="34" charset="0"/>
                <a:cs typeface="Arial" panose="020B0604020202020204" pitchFamily="34" charset="0"/>
              </a:rPr>
              <a:t>Up to £9bn in cost savings.</a:t>
            </a:r>
          </a:p>
          <a:p>
            <a:pPr marL="342900" indent="-342900">
              <a:buFont typeface="Arial" panose="020B0604020202020204" pitchFamily="34" charset="0"/>
              <a:buChar char="•"/>
            </a:pPr>
            <a:r>
              <a:rPr lang="en-GB" sz="2000" dirty="0">
                <a:solidFill>
                  <a:srgbClr val="FEFEFE"/>
                </a:solidFill>
                <a:effectLst/>
                <a:latin typeface="Arial" panose="020B0604020202020204" pitchFamily="34" charset="0"/>
                <a:cs typeface="Arial" panose="020B0604020202020204" pitchFamily="34" charset="0"/>
              </a:rPr>
              <a:t>Additional GVA of £1.5bn.</a:t>
            </a:r>
          </a:p>
          <a:p>
            <a:pPr marL="342900" indent="-342900">
              <a:buFont typeface="Arial" panose="020B0604020202020204" pitchFamily="34" charset="0"/>
              <a:buChar char="•"/>
            </a:pPr>
            <a:r>
              <a:rPr lang="en-GB" sz="2000" dirty="0">
                <a:solidFill>
                  <a:srgbClr val="FEFEFE"/>
                </a:solidFill>
                <a:effectLst/>
                <a:latin typeface="Arial" panose="020B0604020202020204" pitchFamily="34" charset="0"/>
                <a:cs typeface="Arial" panose="020B0604020202020204" pitchFamily="34" charset="0"/>
              </a:rPr>
              <a:t>1,400 new jobs.</a:t>
            </a:r>
          </a:p>
        </p:txBody>
      </p:sp>
    </p:spTree>
    <p:extLst>
      <p:ext uri="{BB962C8B-B14F-4D97-AF65-F5344CB8AC3E}">
        <p14:creationId xmlns:p14="http://schemas.microsoft.com/office/powerpoint/2010/main" val="806051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C56FD5-F940-9A18-D186-0F3566CF766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396"/>
            <a:ext cx="20104805" cy="11308953"/>
          </a:xfrm>
          <a:prstGeom prst="rect">
            <a:avLst/>
          </a:prstGeom>
        </p:spPr>
      </p:pic>
      <p:sp>
        <p:nvSpPr>
          <p:cNvPr id="2" name="object 2">
            <a:extLst>
              <a:ext uri="{FF2B5EF4-FFF2-40B4-BE49-F238E27FC236}">
                <a16:creationId xmlns:a16="http://schemas.microsoft.com/office/drawing/2014/main" id="{81422079-6889-E21A-3AD3-94E84B0C1E63}"/>
              </a:ext>
            </a:extLst>
          </p:cNvPr>
          <p:cNvSpPr/>
          <p:nvPr/>
        </p:nvSpPr>
        <p:spPr>
          <a:xfrm>
            <a:off x="0" y="15875"/>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329"/>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 name="object 3">
            <a:extLst>
              <a:ext uri="{FF2B5EF4-FFF2-40B4-BE49-F238E27FC236}">
                <a16:creationId xmlns:a16="http://schemas.microsoft.com/office/drawing/2014/main" id="{8AD3DA04-0273-6D59-47AE-86B4361840EE}"/>
              </a:ext>
            </a:extLst>
          </p:cNvPr>
          <p:cNvSpPr txBox="1">
            <a:spLocks/>
          </p:cNvSpPr>
          <p:nvPr/>
        </p:nvSpPr>
        <p:spPr>
          <a:xfrm>
            <a:off x="2736850" y="4054475"/>
            <a:ext cx="8458200" cy="2871940"/>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chemeClr val="bg1"/>
                </a:solidFill>
                <a:effectLst/>
                <a:latin typeface="Arial" panose="020B0604020202020204" pitchFamily="34" charset="0"/>
                <a:cs typeface="Arial" panose="020B0604020202020204" pitchFamily="34" charset="0"/>
              </a:rPr>
              <a:t>Invest in a partnership with Midlands universities  </a:t>
            </a:r>
            <a:endParaRPr lang="en-GB" sz="6000" dirty="0">
              <a:solidFill>
                <a:schemeClr val="bg1"/>
              </a:solidFill>
              <a:effectLst/>
              <a:latin typeface="Arial" panose="020B0604020202020204" pitchFamily="34" charset="0"/>
              <a:cs typeface="Arial" panose="020B0604020202020204" pitchFamily="34" charset="0"/>
            </a:endParaRPr>
          </a:p>
        </p:txBody>
      </p:sp>
      <p:sp>
        <p:nvSpPr>
          <p:cNvPr id="6" name="object 12">
            <a:extLst>
              <a:ext uri="{FF2B5EF4-FFF2-40B4-BE49-F238E27FC236}">
                <a16:creationId xmlns:a16="http://schemas.microsoft.com/office/drawing/2014/main" id="{1930D72C-2080-BBF9-87A7-D6B8C1019EC5}"/>
              </a:ext>
            </a:extLst>
          </p:cNvPr>
          <p:cNvSpPr/>
          <p:nvPr/>
        </p:nvSpPr>
        <p:spPr>
          <a:xfrm>
            <a:off x="2206204" y="4054475"/>
            <a:ext cx="152400" cy="29718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028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2A974E-8BB1-80DD-40E7-DE98298E930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396"/>
            <a:ext cx="20104805" cy="11308953"/>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Research translation</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82875"/>
            <a:ext cx="6248400" cy="353943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Universities in the Midlands have an exceptional track-record of working with the world’s largest companies, helping translate fundamental research into industry-leading innovations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in the transition to net zero. </a:t>
            </a:r>
          </a:p>
        </p:txBody>
      </p:sp>
      <p:sp>
        <p:nvSpPr>
          <p:cNvPr id="14" name="object 2">
            <a:extLst>
              <a:ext uri="{FF2B5EF4-FFF2-40B4-BE49-F238E27FC236}">
                <a16:creationId xmlns:a16="http://schemas.microsoft.com/office/drawing/2014/main" id="{DF47C654-D857-4BAC-9807-D4500510E579}"/>
              </a:ext>
            </a:extLst>
          </p:cNvPr>
          <p:cNvSpPr/>
          <p:nvPr/>
        </p:nvSpPr>
        <p:spPr>
          <a:xfrm>
            <a:off x="8441127" y="6111874"/>
            <a:ext cx="154940" cy="4314203"/>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dirty="0"/>
          </a:p>
        </p:txBody>
      </p:sp>
      <p:sp>
        <p:nvSpPr>
          <p:cNvPr id="15" name="object 3">
            <a:extLst>
              <a:ext uri="{FF2B5EF4-FFF2-40B4-BE49-F238E27FC236}">
                <a16:creationId xmlns:a16="http://schemas.microsoft.com/office/drawing/2014/main" id="{C68CADA4-95B5-785A-4896-4E1291D694C5}"/>
              </a:ext>
            </a:extLst>
          </p:cNvPr>
          <p:cNvSpPr txBox="1"/>
          <p:nvPr/>
        </p:nvSpPr>
        <p:spPr>
          <a:xfrm>
            <a:off x="8764437" y="6111875"/>
            <a:ext cx="4386240" cy="4314203"/>
          </a:xfrm>
          <a:prstGeom prst="rect">
            <a:avLst/>
          </a:prstGeom>
          <a:solidFill>
            <a:srgbClr val="06204C">
              <a:alpha val="90000"/>
            </a:srgbClr>
          </a:solidFill>
        </p:spPr>
        <p:txBody>
          <a:bodyPr vert="horz" wrap="square" lIns="251999" tIns="216000" rIns="251999" bIns="216000" rtlCol="0">
            <a:spAutoFit/>
          </a:bodyPr>
          <a:lstStyle/>
          <a:p>
            <a:r>
              <a:rPr lang="en-GB" sz="2000" dirty="0">
                <a:solidFill>
                  <a:srgbClr val="FEFEFE"/>
                </a:solidFill>
                <a:effectLst/>
                <a:latin typeface="Arial" panose="020B0604020202020204" pitchFamily="34" charset="0"/>
                <a:cs typeface="Arial" panose="020B0604020202020204" pitchFamily="34" charset="0"/>
              </a:rPr>
              <a:t>The University of Warwick </a:t>
            </a:r>
          </a:p>
          <a:p>
            <a:r>
              <a:rPr lang="en-GB" sz="2000" dirty="0">
                <a:solidFill>
                  <a:srgbClr val="FEFEFE"/>
                </a:solidFill>
                <a:effectLst/>
                <a:latin typeface="Arial" panose="020B0604020202020204" pitchFamily="34" charset="0"/>
                <a:cs typeface="Arial" panose="020B0604020202020204" pitchFamily="34" charset="0"/>
              </a:rPr>
              <a:t>and the University of Nottingham are both in the </a:t>
            </a:r>
            <a:br>
              <a:rPr lang="en-GB" sz="2000"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Top 5 recipients </a:t>
            </a:r>
            <a:br>
              <a:rPr lang="en-GB" sz="3200" b="1"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of the £885m of Innovate UK Funding allocated across the UK in the last 10 years. </a:t>
            </a:r>
            <a:endParaRPr lang="en-GB" sz="3200" dirty="0">
              <a:solidFill>
                <a:srgbClr val="FEFEF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721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C56FD5-F940-9A18-D186-0F3566CF766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15478"/>
            <a:ext cx="20104805" cy="11308953"/>
          </a:xfrm>
          <a:prstGeom prst="rect">
            <a:avLst/>
          </a:prstGeom>
        </p:spPr>
      </p:pic>
      <p:sp>
        <p:nvSpPr>
          <p:cNvPr id="12" name="object 3">
            <a:extLst>
              <a:ext uri="{FF2B5EF4-FFF2-40B4-BE49-F238E27FC236}">
                <a16:creationId xmlns:a16="http://schemas.microsoft.com/office/drawing/2014/main" id="{7D78DDF5-209F-CF3A-6635-7C6AE9E5AA58}"/>
              </a:ext>
            </a:extLst>
          </p:cNvPr>
          <p:cNvSpPr txBox="1"/>
          <p:nvPr/>
        </p:nvSpPr>
        <p:spPr>
          <a:xfrm>
            <a:off x="9519356" y="7102475"/>
            <a:ext cx="8679744" cy="3203300"/>
          </a:xfrm>
          <a:prstGeom prst="rect">
            <a:avLst/>
          </a:prstGeom>
          <a:solidFill>
            <a:srgbClr val="06204C">
              <a:alpha val="90000"/>
            </a:srgbClr>
          </a:solidFill>
        </p:spPr>
        <p:txBody>
          <a:bodyPr vert="horz" wrap="square" lIns="251999" tIns="396000" rIns="251999" bIns="216000" rtlCol="0">
            <a:spAutoFit/>
          </a:bodyPr>
          <a:lstStyle/>
          <a:p>
            <a:r>
              <a:rPr lang="en-GB" sz="2400" dirty="0">
                <a:solidFill>
                  <a:srgbClr val="FFFFFF"/>
                </a:solidFill>
                <a:effectLst/>
                <a:latin typeface="Arial" panose="020B0604020202020204" pitchFamily="34" charset="0"/>
                <a:cs typeface="Arial" panose="020B0604020202020204" pitchFamily="34" charset="0"/>
              </a:rPr>
              <a:t>The Energy Systems Catapult, based in Birmingham was set up to accelerate the transformation of the UK’s energy system and ensure UK businesses and consumers capture the opportunities of clean growth on the way to Net Zero. The Catapult is an independent, not-for-profit centre of excellence, funded by Innovate UK, that bridges the gap between industry, government, academia and research.</a:t>
            </a:r>
          </a:p>
        </p:txBody>
      </p:sp>
      <p:sp>
        <p:nvSpPr>
          <p:cNvPr id="2" name="object 2">
            <a:extLst>
              <a:ext uri="{FF2B5EF4-FFF2-40B4-BE49-F238E27FC236}">
                <a16:creationId xmlns:a16="http://schemas.microsoft.com/office/drawing/2014/main" id="{9BBBA7DF-7EF9-6F28-7C55-4D081BA4A76F}"/>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E60D192E-84A0-DE49-61D0-C272159AE02E}"/>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Innovation</a:t>
            </a:r>
            <a:endParaRPr lang="en-GB" sz="4800" dirty="0">
              <a:solidFill>
                <a:schemeClr val="bg1"/>
              </a:solidFill>
              <a:effectLst/>
              <a:latin typeface="Arial" panose="020B0604020202020204" pitchFamily="34" charset="0"/>
              <a:cs typeface="Arial" panose="020B0604020202020204" pitchFamily="34" charset="0"/>
            </a:endParaRPr>
          </a:p>
        </p:txBody>
      </p:sp>
      <p:sp>
        <p:nvSpPr>
          <p:cNvPr id="4" name="object 12">
            <a:extLst>
              <a:ext uri="{FF2B5EF4-FFF2-40B4-BE49-F238E27FC236}">
                <a16:creationId xmlns:a16="http://schemas.microsoft.com/office/drawing/2014/main" id="{572D0C95-09C1-E1A5-9AB9-9778DFC17352}"/>
              </a:ext>
            </a:extLst>
          </p:cNvPr>
          <p:cNvSpPr/>
          <p:nvPr/>
        </p:nvSpPr>
        <p:spPr>
          <a:xfrm>
            <a:off x="910805" y="587408"/>
            <a:ext cx="152400" cy="8762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FE843CA-62EC-BEC0-1A23-2A4FEF26031F}"/>
              </a:ext>
            </a:extLst>
          </p:cNvPr>
          <p:cNvSpPr txBox="1"/>
          <p:nvPr/>
        </p:nvSpPr>
        <p:spPr>
          <a:xfrm>
            <a:off x="831850" y="2058095"/>
            <a:ext cx="6553199" cy="8463855"/>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Midlands universities have been supporting the innovation eco-system of their local and regional economies for decades. If your business is looking to access innovation support chains, our dedicated support programmes, funding and networks can help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you do this. Through co-funded Government schemes like Knowledge Transfer Partnerships (KTPs), which is one of the most successful, long-running innovation schemes anywhere in the world, we help businesses of all sizes to innovate using the knowledge and expertise of UK universities.</a:t>
            </a:r>
          </a:p>
        </p:txBody>
      </p:sp>
      <p:sp>
        <p:nvSpPr>
          <p:cNvPr id="8" name="object 3">
            <a:extLst>
              <a:ext uri="{FF2B5EF4-FFF2-40B4-BE49-F238E27FC236}">
                <a16:creationId xmlns:a16="http://schemas.microsoft.com/office/drawing/2014/main" id="{9F1179E0-25F9-6160-F28B-C848310403B2}"/>
              </a:ext>
            </a:extLst>
          </p:cNvPr>
          <p:cNvSpPr txBox="1">
            <a:spLocks/>
          </p:cNvSpPr>
          <p:nvPr/>
        </p:nvSpPr>
        <p:spPr>
          <a:xfrm>
            <a:off x="9512016" y="6464626"/>
            <a:ext cx="2565575" cy="637849"/>
          </a:xfrm>
          <a:prstGeom prst="rect">
            <a:avLst/>
          </a:prstGeom>
          <a:solidFill>
            <a:srgbClr val="71CAF2"/>
          </a:solidFill>
        </p:spPr>
        <p:txBody>
          <a:bodyPr vert="horz" wrap="square" lIns="0" tIns="36000" rIns="0" bIns="108000" rtlCol="0">
            <a:spAutoFit/>
          </a:bodyPr>
          <a:lstStyle>
            <a:lvl1pPr>
              <a:defRPr>
                <a:latin typeface="+mj-lt"/>
                <a:ea typeface="+mj-ea"/>
                <a:cs typeface="+mj-cs"/>
              </a:defRPr>
            </a:lvl1pPr>
          </a:lstStyle>
          <a:p>
            <a:pPr algn="ctr"/>
            <a:r>
              <a:rPr lang="en-GB" sz="3200" b="1" dirty="0">
                <a:solidFill>
                  <a:srgbClr val="06204C"/>
                </a:solidFill>
                <a:effectLst/>
                <a:latin typeface="Arial" panose="020B0604020202020204" pitchFamily="34" charset="0"/>
                <a:cs typeface="Arial" panose="020B0604020202020204" pitchFamily="34" charset="0"/>
              </a:rPr>
              <a:t>Case study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9D5FD2-9DCB-32E4-2728-43102B3231E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 y="396"/>
            <a:ext cx="20104094" cy="11308553"/>
          </a:xfrm>
          <a:prstGeom prst="rect">
            <a:avLst/>
          </a:prstGeom>
        </p:spPr>
      </p:pic>
      <p:sp>
        <p:nvSpPr>
          <p:cNvPr id="2" name="object 3">
            <a:extLst>
              <a:ext uri="{FF2B5EF4-FFF2-40B4-BE49-F238E27FC236}">
                <a16:creationId xmlns:a16="http://schemas.microsoft.com/office/drawing/2014/main" id="{8A0A286A-94D6-33C7-4297-6D3FE9602E14}"/>
              </a:ext>
            </a:extLst>
          </p:cNvPr>
          <p:cNvSpPr txBox="1">
            <a:spLocks/>
          </p:cNvSpPr>
          <p:nvPr/>
        </p:nvSpPr>
        <p:spPr>
          <a:xfrm>
            <a:off x="1441451" y="587408"/>
            <a:ext cx="46481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204C"/>
                </a:solidFill>
                <a:effectLst/>
                <a:latin typeface="Arial" panose="020B0604020202020204" pitchFamily="34" charset="0"/>
                <a:cs typeface="Arial" panose="020B0604020202020204" pitchFamily="34" charset="0"/>
              </a:rPr>
              <a:t>Co-location</a:t>
            </a:r>
            <a:endParaRPr lang="en-GB" sz="4800" dirty="0">
              <a:solidFill>
                <a:srgbClr val="06204C"/>
              </a:solidFill>
              <a:effectLst/>
              <a:latin typeface="Arial" panose="020B0604020202020204" pitchFamily="34" charset="0"/>
              <a:cs typeface="Arial" panose="020B0604020202020204" pitchFamily="34" charset="0"/>
            </a:endParaRPr>
          </a:p>
        </p:txBody>
      </p:sp>
      <p:sp>
        <p:nvSpPr>
          <p:cNvPr id="4" name="object 12">
            <a:extLst>
              <a:ext uri="{FF2B5EF4-FFF2-40B4-BE49-F238E27FC236}">
                <a16:creationId xmlns:a16="http://schemas.microsoft.com/office/drawing/2014/main" id="{071B2B8F-22A2-621E-A77D-D99F6BD818A8}"/>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people throwing graduation caps in the air&#10;&#10;Description automatically generated">
            <a:extLst>
              <a:ext uri="{FF2B5EF4-FFF2-40B4-BE49-F238E27FC236}">
                <a16:creationId xmlns:a16="http://schemas.microsoft.com/office/drawing/2014/main" id="{7EC42509-049F-2756-2595-A93C7BABC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944640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Regeneration and integration</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82875"/>
            <a:ext cx="7772400" cy="747897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Universities across the Midlands work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in partnership with the UK and Local Government to help drive economic growth through innovation and inward investment. Through a range of public-private partnerships, universities are involved in over 20 major economic development opportunities identified by the Midlands Investment Portfolio, worth over £10bn in Gross Development Value. In the West Midlands, universities work with the Combined Authority and Growth Company to work on a range of projects as a part of one of only three UK Innovation Accelerators. </a:t>
            </a:r>
          </a:p>
        </p:txBody>
      </p:sp>
    </p:spTree>
    <p:extLst>
      <p:ext uri="{BB962C8B-B14F-4D97-AF65-F5344CB8AC3E}">
        <p14:creationId xmlns:p14="http://schemas.microsoft.com/office/powerpoint/2010/main" val="1689524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people throwing graduation caps in the air&#10;&#10;Description automatically generated">
            <a:extLst>
              <a:ext uri="{FF2B5EF4-FFF2-40B4-BE49-F238E27FC236}">
                <a16:creationId xmlns:a16="http://schemas.microsoft.com/office/drawing/2014/main" id="{7EC42509-049F-2756-2595-A93C7BABC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944640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Talent</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4835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122778"/>
            <a:ext cx="7772400" cy="5016758"/>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Home to 20 universities, the Midlands hosts over 350,000 students and 100,000 graduates a year. Our universities will work in partnership with local economic growth organisations to develop tailored skills and training package – from degree apprenticeships, to dedicated training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and skills programme, to industry-funded PhDs – to support the growth of future industries and your business. </a:t>
            </a:r>
          </a:p>
        </p:txBody>
      </p:sp>
    </p:spTree>
    <p:extLst>
      <p:ext uri="{BB962C8B-B14F-4D97-AF65-F5344CB8AC3E}">
        <p14:creationId xmlns:p14="http://schemas.microsoft.com/office/powerpoint/2010/main" val="4081977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6204C"/>
        </a:solidFill>
        <a:effectLst/>
      </p:bgPr>
    </p:bg>
    <p:spTree>
      <p:nvGrpSpPr>
        <p:cNvPr id="1" name=""/>
        <p:cNvGrpSpPr/>
        <p:nvPr/>
      </p:nvGrpSpPr>
      <p:grpSpPr>
        <a:xfrm>
          <a:off x="0" y="0"/>
          <a:ext cx="0" cy="0"/>
          <a:chOff x="0" y="0"/>
          <a:chExt cx="0" cy="0"/>
        </a:xfrm>
      </p:grpSpPr>
      <p:sp>
        <p:nvSpPr>
          <p:cNvPr id="2" name="object 12">
            <a:extLst>
              <a:ext uri="{FF2B5EF4-FFF2-40B4-BE49-F238E27FC236}">
                <a16:creationId xmlns:a16="http://schemas.microsoft.com/office/drawing/2014/main" id="{E5DE1364-3502-F5D4-5AC1-414C2875E4C2}"/>
              </a:ext>
            </a:extLst>
          </p:cNvPr>
          <p:cNvSpPr/>
          <p:nvPr/>
        </p:nvSpPr>
        <p:spPr>
          <a:xfrm>
            <a:off x="4946650" y="2987675"/>
            <a:ext cx="154940" cy="486935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EEDB138-8CF5-A434-005C-84AADE8D3BB1}"/>
              </a:ext>
            </a:extLst>
          </p:cNvPr>
          <p:cNvSpPr txBox="1"/>
          <p:nvPr/>
        </p:nvSpPr>
        <p:spPr>
          <a:xfrm>
            <a:off x="5861050" y="3216275"/>
            <a:ext cx="9753600" cy="4524315"/>
          </a:xfrm>
          <a:prstGeom prst="rect">
            <a:avLst/>
          </a:prstGeom>
          <a:noFill/>
        </p:spPr>
        <p:txBody>
          <a:bodyPr wrap="square" rtlCol="0">
            <a:spAutoFit/>
          </a:bodyPr>
          <a:lstStyle/>
          <a:p>
            <a:r>
              <a:rPr lang="en-GB" sz="7200" b="1" dirty="0">
                <a:solidFill>
                  <a:srgbClr val="71CAF2"/>
                </a:solidFill>
                <a:effectLst/>
                <a:latin typeface="Arial" panose="020B0604020202020204" pitchFamily="34" charset="0"/>
                <a:cs typeface="Arial" panose="020B0604020202020204" pitchFamily="34" charset="0"/>
              </a:rPr>
              <a:t>Forge the future of zero carbon energy with universities in the Midlands</a:t>
            </a:r>
            <a:endParaRPr lang="en-GB" sz="7200" dirty="0">
              <a:solidFill>
                <a:srgbClr val="71CAF2"/>
              </a:solidFill>
              <a:effectLst/>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colorful lines on a black background&#10;&#10;Description automatically generated">
            <a:extLst>
              <a:ext uri="{FF2B5EF4-FFF2-40B4-BE49-F238E27FC236}">
                <a16:creationId xmlns:a16="http://schemas.microsoft.com/office/drawing/2014/main" id="{464CF89C-DA93-B143-42ED-8D0268ABE8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pic>
        <p:nvPicPr>
          <p:cNvPr id="13" name="Picture 12" descr="A logo on a black background&#10;&#10;Description automatically generated">
            <a:extLst>
              <a:ext uri="{FF2B5EF4-FFF2-40B4-BE49-F238E27FC236}">
                <a16:creationId xmlns:a16="http://schemas.microsoft.com/office/drawing/2014/main" id="{8688D30F-2F34-EBBD-9D0D-FA9BB57AE52D}"/>
              </a:ext>
            </a:extLst>
          </p:cNvPr>
          <p:cNvPicPr>
            <a:picLocks noChangeAspect="1"/>
          </p:cNvPicPr>
          <p:nvPr/>
        </p:nvPicPr>
        <p:blipFill rotWithShape="1">
          <a:blip r:embed="rId3">
            <a:extLst>
              <a:ext uri="{28A0092B-C50C-407E-A947-70E740481C1C}">
                <a14:useLocalDpi xmlns:a14="http://schemas.microsoft.com/office/drawing/2010/main" val="0"/>
              </a:ext>
            </a:extLst>
          </a:blip>
          <a:srcRect l="8742" t="35294" r="3023" b="28431"/>
          <a:stretch/>
        </p:blipFill>
        <p:spPr>
          <a:xfrm>
            <a:off x="679449" y="3825875"/>
            <a:ext cx="7599405" cy="31242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colorful lines on a black background&#10;&#10;Description automatically generated">
            <a:extLst>
              <a:ext uri="{FF2B5EF4-FFF2-40B4-BE49-F238E27FC236}">
                <a16:creationId xmlns:a16="http://schemas.microsoft.com/office/drawing/2014/main" id="{464CF89C-DA93-B143-42ED-8D0268ABE8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2" name="object 2">
            <a:extLst>
              <a:ext uri="{FF2B5EF4-FFF2-40B4-BE49-F238E27FC236}">
                <a16:creationId xmlns:a16="http://schemas.microsoft.com/office/drawing/2014/main" id="{A6CE60E1-0675-4292-A93B-C41DF61C2261}"/>
              </a:ext>
            </a:extLst>
          </p:cNvPr>
          <p:cNvSpPr/>
          <p:nvPr/>
        </p:nvSpPr>
        <p:spPr>
          <a:xfrm>
            <a:off x="0" y="0"/>
            <a:ext cx="162242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tx1">
              <a:alpha val="51000"/>
            </a:scheme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7C874E69-836A-671F-9EF5-EC77CAA91D0F}"/>
              </a:ext>
            </a:extLst>
          </p:cNvPr>
          <p:cNvSpPr txBox="1">
            <a:spLocks noGrp="1"/>
          </p:cNvSpPr>
          <p:nvPr>
            <p:ph type="title"/>
          </p:nvPr>
        </p:nvSpPr>
        <p:spPr>
          <a:xfrm>
            <a:off x="1060450" y="1006475"/>
            <a:ext cx="15163800" cy="2102499"/>
          </a:xfrm>
          <a:prstGeom prst="rect">
            <a:avLst/>
          </a:prstGeom>
        </p:spPr>
        <p:txBody>
          <a:bodyPr vert="horz" wrap="square" lIns="0" tIns="100965" rIns="0" bIns="0" rtlCol="0">
            <a:spAutoFit/>
          </a:bodyPr>
          <a:lstStyle/>
          <a:p>
            <a:pPr marR="5080">
              <a:lnSpc>
                <a:spcPts val="4980"/>
              </a:lnSpc>
              <a:spcBef>
                <a:spcPts val="600"/>
              </a:spcBef>
            </a:pPr>
            <a:r>
              <a:rPr sz="4800" dirty="0">
                <a:latin typeface="Arial" panose="020B0604020202020204" pitchFamily="34" charset="0"/>
                <a:cs typeface="Arial" panose="020B0604020202020204" pitchFamily="34" charset="0"/>
              </a:rPr>
              <a:t>Midlands</a:t>
            </a:r>
            <a:r>
              <a:rPr sz="4800" spc="-4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Mindforge</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£250m</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patient</a:t>
            </a:r>
            <a:r>
              <a:rPr sz="4800" spc="-3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capital </a:t>
            </a:r>
            <a:r>
              <a:rPr sz="4800" dirty="0">
                <a:latin typeface="Arial" panose="020B0604020202020204" pitchFamily="34" charset="0"/>
                <a:cs typeface="Arial" panose="020B0604020202020204" pitchFamily="34" charset="0"/>
              </a:rPr>
              <a:t>fund</a:t>
            </a:r>
            <a:r>
              <a:rPr sz="4800" spc="-1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combining</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the</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spinout</a:t>
            </a:r>
            <a:r>
              <a:rPr sz="4800" spc="-5" dirty="0">
                <a:latin typeface="Arial" panose="020B0604020202020204" pitchFamily="34" charset="0"/>
                <a:cs typeface="Arial" panose="020B0604020202020204" pitchFamily="34" charset="0"/>
              </a:rPr>
              <a:t> </a:t>
            </a:r>
            <a:r>
              <a:rPr sz="4800" spc="-10" dirty="0" err="1">
                <a:latin typeface="Arial" panose="020B0604020202020204" pitchFamily="34" charset="0"/>
                <a:cs typeface="Arial" panose="020B0604020202020204" pitchFamily="34" charset="0"/>
              </a:rPr>
              <a:t>portfolios</a:t>
            </a:r>
            <a:r>
              <a:rPr sz="4800" dirty="0" err="1">
                <a:latin typeface="Arial" panose="020B0604020202020204" pitchFamily="34" charset="0"/>
                <a:cs typeface="Arial" panose="020B0604020202020204" pitchFamily="34" charset="0"/>
              </a:rPr>
              <a:t>of</a:t>
            </a:r>
            <a:r>
              <a:rPr sz="4800" spc="-8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eight</a:t>
            </a:r>
            <a:r>
              <a:rPr sz="4800" spc="-2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leading</a:t>
            </a:r>
            <a:r>
              <a:rPr sz="4800" spc="-20" dirty="0">
                <a:latin typeface="Arial" panose="020B0604020202020204" pitchFamily="34" charset="0"/>
                <a:cs typeface="Arial" panose="020B0604020202020204" pitchFamily="34" charset="0"/>
              </a:rPr>
              <a:t> </a:t>
            </a:r>
            <a:br>
              <a:rPr lang="en-GB" sz="4800" spc="-20" dirty="0">
                <a:latin typeface="Arial" panose="020B0604020202020204" pitchFamily="34" charset="0"/>
                <a:cs typeface="Arial" panose="020B0604020202020204" pitchFamily="34" charset="0"/>
              </a:rPr>
            </a:br>
            <a:r>
              <a:rPr sz="4800" dirty="0">
                <a:latin typeface="Arial" panose="020B0604020202020204" pitchFamily="34" charset="0"/>
                <a:cs typeface="Arial" panose="020B0604020202020204" pitchFamily="34" charset="0"/>
              </a:rPr>
              <a:t>UK</a:t>
            </a:r>
            <a:r>
              <a:rPr sz="4800" spc="-9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universities</a:t>
            </a:r>
          </a:p>
        </p:txBody>
      </p:sp>
      <p:sp>
        <p:nvSpPr>
          <p:cNvPr id="4" name="object 4">
            <a:extLst>
              <a:ext uri="{FF2B5EF4-FFF2-40B4-BE49-F238E27FC236}">
                <a16:creationId xmlns:a16="http://schemas.microsoft.com/office/drawing/2014/main" id="{125B4397-7C31-5C93-C8F2-7B1F3EBF8675}"/>
              </a:ext>
            </a:extLst>
          </p:cNvPr>
          <p:cNvSpPr txBox="1">
            <a:spLocks noGrp="1"/>
          </p:cNvSpPr>
          <p:nvPr>
            <p:ph type="body" idx="1"/>
          </p:nvPr>
        </p:nvSpPr>
        <p:spPr>
          <a:xfrm>
            <a:off x="1060450" y="3593511"/>
            <a:ext cx="13716000" cy="5944256"/>
          </a:xfrm>
          <a:prstGeom prst="rect">
            <a:avLst/>
          </a:prstGeom>
        </p:spPr>
        <p:txBody>
          <a:bodyPr vert="horz" wrap="square" lIns="0" tIns="11430" rIns="0" bIns="0" rtlCol="0">
            <a:spAutoFit/>
          </a:bodyPr>
          <a:lstStyle/>
          <a:p>
            <a:pPr marL="12700" marR="266065">
              <a:lnSpc>
                <a:spcPct val="101499"/>
              </a:lnSpc>
              <a:spcBef>
                <a:spcPts val="90"/>
              </a:spcBef>
            </a:pPr>
            <a:r>
              <a:rPr sz="3200" dirty="0">
                <a:latin typeface="Arial" panose="020B0604020202020204" pitchFamily="34" charset="0"/>
                <a:cs typeface="Arial" panose="020B0604020202020204" pitchFamily="34" charset="0"/>
              </a:rPr>
              <a:t>Midlands</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Mindforge</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is</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ambitious,</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patient</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capital</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investment</a:t>
            </a:r>
            <a:r>
              <a:rPr sz="3200" spc="45"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company</a:t>
            </a:r>
            <a:r>
              <a:rPr sz="3200" spc="50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aiming</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to</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transform</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ground-breaking</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science</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technology into</a:t>
            </a:r>
            <a:r>
              <a:rPr sz="3200" spc="45"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successful </a:t>
            </a:r>
            <a:r>
              <a:rPr sz="3200" dirty="0">
                <a:latin typeface="Arial" panose="020B0604020202020204" pitchFamily="34" charset="0"/>
                <a:cs typeface="Arial" panose="020B0604020202020204" pitchFamily="34" charset="0"/>
              </a:rPr>
              <a:t>businesses with</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the</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potential</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to</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positively impact</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our</a:t>
            </a:r>
            <a:r>
              <a:rPr sz="3200" spc="-5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world</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accelerate</a:t>
            </a:r>
            <a:r>
              <a:rPr sz="3200" spc="10" dirty="0">
                <a:latin typeface="Arial" panose="020B0604020202020204" pitchFamily="34" charset="0"/>
                <a:cs typeface="Arial" panose="020B0604020202020204" pitchFamily="34" charset="0"/>
              </a:rPr>
              <a:t> </a:t>
            </a:r>
            <a:r>
              <a:rPr sz="3200" spc="-25" dirty="0">
                <a:latin typeface="Arial" panose="020B0604020202020204" pitchFamily="34" charset="0"/>
                <a:cs typeface="Arial" panose="020B0604020202020204" pitchFamily="34" charset="0"/>
              </a:rPr>
              <a:t>the </a:t>
            </a:r>
            <a:r>
              <a:rPr sz="3200" dirty="0">
                <a:latin typeface="Arial" panose="020B0604020202020204" pitchFamily="34" charset="0"/>
                <a:cs typeface="Arial" panose="020B0604020202020204" pitchFamily="34" charset="0"/>
              </a:rPr>
              <a:t>commercialisation</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of</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research</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from</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our</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partner</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universities</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Aston,</a:t>
            </a:r>
            <a:r>
              <a:rPr sz="3200" spc="4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Birmingham, </a:t>
            </a:r>
            <a:r>
              <a:rPr sz="3200" dirty="0">
                <a:latin typeface="Arial" panose="020B0604020202020204" pitchFamily="34" charset="0"/>
                <a:cs typeface="Arial" panose="020B0604020202020204" pitchFamily="34" charset="0"/>
              </a:rPr>
              <a:t>Cranfield,</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Keele,</a:t>
            </a:r>
            <a:r>
              <a:rPr sz="3200" spc="3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Leicester,</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Loughborough,</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Nottingham,</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2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Warwick.</a:t>
            </a:r>
          </a:p>
          <a:p>
            <a:pPr>
              <a:lnSpc>
                <a:spcPct val="100000"/>
              </a:lnSpc>
              <a:spcBef>
                <a:spcPts val="30"/>
              </a:spcBef>
            </a:pPr>
            <a:endParaRPr sz="3200" dirty="0">
              <a:latin typeface="Arial" panose="020B0604020202020204" pitchFamily="34" charset="0"/>
              <a:cs typeface="Arial" panose="020B0604020202020204" pitchFamily="34" charset="0"/>
            </a:endParaRPr>
          </a:p>
          <a:p>
            <a:pPr marL="12700" marR="951865">
              <a:lnSpc>
                <a:spcPct val="101499"/>
              </a:lnSpc>
              <a:spcBef>
                <a:spcPts val="5"/>
              </a:spcBef>
            </a:pPr>
            <a:r>
              <a:rPr sz="3200" dirty="0">
                <a:latin typeface="Arial" panose="020B0604020202020204" pitchFamily="34" charset="0"/>
                <a:cs typeface="Arial" panose="020B0604020202020204" pitchFamily="34" charset="0"/>
              </a:rPr>
              <a:t>By providing</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capital</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company-building</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skills</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to</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university spinouts</a:t>
            </a:r>
            <a:r>
              <a:rPr sz="3200" spc="45" dirty="0">
                <a:latin typeface="Arial" panose="020B0604020202020204" pitchFamily="34" charset="0"/>
                <a:cs typeface="Arial" panose="020B0604020202020204" pitchFamily="34" charset="0"/>
              </a:rPr>
              <a:t> </a:t>
            </a:r>
            <a:r>
              <a:rPr sz="3200" spc="-25" dirty="0">
                <a:latin typeface="Arial" panose="020B0604020202020204" pitchFamily="34" charset="0"/>
                <a:cs typeface="Arial" panose="020B0604020202020204" pitchFamily="34" charset="0"/>
              </a:rPr>
              <a:t>and </a:t>
            </a:r>
            <a:r>
              <a:rPr sz="3200" dirty="0">
                <a:latin typeface="Arial" panose="020B0604020202020204" pitchFamily="34" charset="0"/>
                <a:cs typeface="Arial" panose="020B0604020202020204" pitchFamily="34" charset="0"/>
              </a:rPr>
              <a:t>early-stage</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IP</a:t>
            </a:r>
            <a:r>
              <a:rPr sz="3200" spc="-2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rich</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businesses</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in</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the</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Midlands,</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we</a:t>
            </a:r>
            <a:r>
              <a:rPr sz="3200" spc="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will</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build</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the</a:t>
            </a:r>
            <a:r>
              <a:rPr sz="3200" spc="45"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foundations </a:t>
            </a:r>
            <a:r>
              <a:rPr sz="3200" dirty="0">
                <a:latin typeface="Arial" panose="020B0604020202020204" pitchFamily="34" charset="0"/>
                <a:cs typeface="Arial" panose="020B0604020202020204" pitchFamily="34" charset="0"/>
              </a:rPr>
              <a:t>of</a:t>
            </a:r>
            <a:r>
              <a:rPr sz="3200" spc="-2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new</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technology</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eco-system</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in the</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region</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30" dirty="0">
                <a:latin typeface="Arial" panose="020B0604020202020204" pitchFamily="34" charset="0"/>
                <a:cs typeface="Arial" panose="020B0604020202020204" pitchFamily="34" charset="0"/>
              </a:rPr>
              <a:t> </a:t>
            </a:r>
            <a:br>
              <a:rPr lang="en-GB" sz="3200" spc="30" dirty="0">
                <a:latin typeface="Arial" panose="020B0604020202020204" pitchFamily="34" charset="0"/>
                <a:cs typeface="Arial" panose="020B0604020202020204" pitchFamily="34" charset="0"/>
              </a:rPr>
            </a:br>
            <a:r>
              <a:rPr sz="3200" dirty="0">
                <a:latin typeface="Arial" panose="020B0604020202020204" pitchFamily="34" charset="0"/>
                <a:cs typeface="Arial" panose="020B0604020202020204" pitchFamily="34" charset="0"/>
              </a:rPr>
              <a:t>create</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companies </a:t>
            </a:r>
            <a:r>
              <a:rPr sz="3200" spc="-20" dirty="0">
                <a:latin typeface="Arial" panose="020B0604020202020204" pitchFamily="34" charset="0"/>
                <a:cs typeface="Arial" panose="020B0604020202020204" pitchFamily="34" charset="0"/>
              </a:rPr>
              <a:t>that </a:t>
            </a:r>
            <a:r>
              <a:rPr sz="3200" dirty="0">
                <a:latin typeface="Arial" panose="020B0604020202020204" pitchFamily="34" charset="0"/>
                <a:cs typeface="Arial" panose="020B0604020202020204" pitchFamily="34" charset="0"/>
              </a:rPr>
              <a:t>can</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drive</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economic</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growth whilst</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delivering</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real-world</a:t>
            </a:r>
            <a:r>
              <a:rPr sz="3200" spc="4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impact.</a:t>
            </a:r>
            <a:endParaRPr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8E2F779-43C5-AAEF-53A4-A73888465FFC}"/>
              </a:ext>
            </a:extLst>
          </p:cNvPr>
          <p:cNvSpPr txBox="1"/>
          <p:nvPr/>
        </p:nvSpPr>
        <p:spPr>
          <a:xfrm>
            <a:off x="1060450" y="10174705"/>
            <a:ext cx="12344400" cy="461665"/>
          </a:xfrm>
          <a:prstGeom prst="rect">
            <a:avLst/>
          </a:prstGeom>
          <a:noFill/>
        </p:spPr>
        <p:txBody>
          <a:bodyPr wrap="square">
            <a:spAutoFit/>
          </a:bodyPr>
          <a:lstStyle/>
          <a:p>
            <a:pPr marL="12700">
              <a:lnSpc>
                <a:spcPct val="100000"/>
              </a:lnSpc>
            </a:pPr>
            <a:r>
              <a:rPr lang="en-GB" sz="2400" spc="-10" dirty="0" err="1">
                <a:solidFill>
                  <a:srgbClr val="F04E33"/>
                </a:solidFill>
                <a:latin typeface="Arial" panose="020B0604020202020204" pitchFamily="34" charset="0"/>
                <a:cs typeface="Arial" panose="020B0604020202020204" pitchFamily="34" charset="0"/>
              </a:rPr>
              <a:t>enquiries@midlandsmindforg</a:t>
            </a:r>
            <a:endParaRPr lang="en-GB" sz="2400" spc="-10" dirty="0">
              <a:solidFill>
                <a:srgbClr val="F04E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8911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colorful lines on a black background&#10;&#10;Description automatically generated">
            <a:extLst>
              <a:ext uri="{FF2B5EF4-FFF2-40B4-BE49-F238E27FC236}">
                <a16:creationId xmlns:a16="http://schemas.microsoft.com/office/drawing/2014/main" id="{464CF89C-DA93-B143-42ED-8D0268ABE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2" name="object 2">
            <a:extLst>
              <a:ext uri="{FF2B5EF4-FFF2-40B4-BE49-F238E27FC236}">
                <a16:creationId xmlns:a16="http://schemas.microsoft.com/office/drawing/2014/main" id="{A6CE60E1-0675-4292-A93B-C41DF61C2261}"/>
              </a:ext>
            </a:extLst>
          </p:cNvPr>
          <p:cNvSpPr/>
          <p:nvPr/>
        </p:nvSpPr>
        <p:spPr>
          <a:xfrm>
            <a:off x="0" y="0"/>
            <a:ext cx="162242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tx1">
              <a:alpha val="51000"/>
            </a:scheme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7C874E69-836A-671F-9EF5-EC77CAA91D0F}"/>
              </a:ext>
            </a:extLst>
          </p:cNvPr>
          <p:cNvSpPr txBox="1">
            <a:spLocks noGrp="1"/>
          </p:cNvSpPr>
          <p:nvPr>
            <p:ph type="title"/>
          </p:nvPr>
        </p:nvSpPr>
        <p:spPr>
          <a:xfrm>
            <a:off x="1060450" y="1006475"/>
            <a:ext cx="15163800" cy="2102499"/>
          </a:xfrm>
          <a:prstGeom prst="rect">
            <a:avLst/>
          </a:prstGeom>
        </p:spPr>
        <p:txBody>
          <a:bodyPr vert="horz" wrap="square" lIns="0" tIns="100965" rIns="0" bIns="0" rtlCol="0">
            <a:spAutoFit/>
          </a:bodyPr>
          <a:lstStyle/>
          <a:p>
            <a:pPr marR="5080">
              <a:lnSpc>
                <a:spcPts val="4980"/>
              </a:lnSpc>
              <a:spcBef>
                <a:spcPts val="600"/>
              </a:spcBef>
            </a:pPr>
            <a:r>
              <a:rPr sz="4800" dirty="0">
                <a:latin typeface="Arial" panose="020B0604020202020204" pitchFamily="34" charset="0"/>
                <a:cs typeface="Arial" panose="020B0604020202020204" pitchFamily="34" charset="0"/>
              </a:rPr>
              <a:t>Midlands</a:t>
            </a:r>
            <a:r>
              <a:rPr sz="4800" spc="-4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Mindforge</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£250m</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patient</a:t>
            </a:r>
            <a:r>
              <a:rPr sz="4800" spc="-3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capital </a:t>
            </a:r>
            <a:r>
              <a:rPr sz="4800" dirty="0">
                <a:latin typeface="Arial" panose="020B0604020202020204" pitchFamily="34" charset="0"/>
                <a:cs typeface="Arial" panose="020B0604020202020204" pitchFamily="34" charset="0"/>
              </a:rPr>
              <a:t>fund</a:t>
            </a:r>
            <a:r>
              <a:rPr sz="4800" spc="-1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combining</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the</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spinout</a:t>
            </a:r>
            <a:r>
              <a:rPr sz="4800" spc="-5" dirty="0">
                <a:latin typeface="Arial" panose="020B0604020202020204" pitchFamily="34" charset="0"/>
                <a:cs typeface="Arial" panose="020B0604020202020204" pitchFamily="34" charset="0"/>
              </a:rPr>
              <a:t> </a:t>
            </a:r>
            <a:r>
              <a:rPr sz="4800" spc="-10" dirty="0" err="1">
                <a:latin typeface="Arial" panose="020B0604020202020204" pitchFamily="34" charset="0"/>
                <a:cs typeface="Arial" panose="020B0604020202020204" pitchFamily="34" charset="0"/>
              </a:rPr>
              <a:t>portfolios</a:t>
            </a:r>
            <a:r>
              <a:rPr sz="4800" dirty="0" err="1">
                <a:latin typeface="Arial" panose="020B0604020202020204" pitchFamily="34" charset="0"/>
                <a:cs typeface="Arial" panose="020B0604020202020204" pitchFamily="34" charset="0"/>
              </a:rPr>
              <a:t>of</a:t>
            </a:r>
            <a:r>
              <a:rPr sz="4800" spc="-8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eight</a:t>
            </a:r>
            <a:r>
              <a:rPr sz="4800" spc="-2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leading</a:t>
            </a:r>
            <a:r>
              <a:rPr sz="4800" spc="-20" dirty="0">
                <a:latin typeface="Arial" panose="020B0604020202020204" pitchFamily="34" charset="0"/>
                <a:cs typeface="Arial" panose="020B0604020202020204" pitchFamily="34" charset="0"/>
              </a:rPr>
              <a:t> </a:t>
            </a:r>
            <a:br>
              <a:rPr lang="en-GB" sz="4800" spc="-20" dirty="0">
                <a:latin typeface="Arial" panose="020B0604020202020204" pitchFamily="34" charset="0"/>
                <a:cs typeface="Arial" panose="020B0604020202020204" pitchFamily="34" charset="0"/>
              </a:rPr>
            </a:br>
            <a:r>
              <a:rPr sz="4800" dirty="0">
                <a:latin typeface="Arial" panose="020B0604020202020204" pitchFamily="34" charset="0"/>
                <a:cs typeface="Arial" panose="020B0604020202020204" pitchFamily="34" charset="0"/>
              </a:rPr>
              <a:t>UK</a:t>
            </a:r>
            <a:r>
              <a:rPr sz="4800" spc="-9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universities</a:t>
            </a:r>
          </a:p>
        </p:txBody>
      </p:sp>
      <p:sp>
        <p:nvSpPr>
          <p:cNvPr id="4" name="object 4">
            <a:extLst>
              <a:ext uri="{FF2B5EF4-FFF2-40B4-BE49-F238E27FC236}">
                <a16:creationId xmlns:a16="http://schemas.microsoft.com/office/drawing/2014/main" id="{125B4397-7C31-5C93-C8F2-7B1F3EBF8675}"/>
              </a:ext>
            </a:extLst>
          </p:cNvPr>
          <p:cNvSpPr txBox="1">
            <a:spLocks noGrp="1"/>
          </p:cNvSpPr>
          <p:nvPr>
            <p:ph type="body" idx="1"/>
          </p:nvPr>
        </p:nvSpPr>
        <p:spPr>
          <a:xfrm>
            <a:off x="1060450" y="3593511"/>
            <a:ext cx="13716000" cy="4452116"/>
          </a:xfrm>
          <a:prstGeom prst="rect">
            <a:avLst/>
          </a:prstGeom>
        </p:spPr>
        <p:txBody>
          <a:bodyPr vert="horz" wrap="square" lIns="0" tIns="11430" rIns="0" bIns="0" rtlCol="0">
            <a:spAutoFit/>
          </a:bodyPr>
          <a:lstStyle/>
          <a:p>
            <a:pPr marL="12700" marR="5080">
              <a:lnSpc>
                <a:spcPct val="101499"/>
              </a:lnSpc>
            </a:pPr>
            <a:r>
              <a:rPr lang="en-GB" sz="3200" dirty="0">
                <a:latin typeface="Arial" panose="020B0604020202020204" pitchFamily="34" charset="0"/>
                <a:cs typeface="Arial" panose="020B0604020202020204" pitchFamily="34" charset="0"/>
              </a:rPr>
              <a:t>Midlands</a:t>
            </a:r>
            <a:r>
              <a:rPr lang="en-GB" sz="3200" spc="35" dirty="0">
                <a:latin typeface="Arial" panose="020B0604020202020204" pitchFamily="34" charset="0"/>
                <a:cs typeface="Arial" panose="020B0604020202020204" pitchFamily="34" charset="0"/>
              </a:rPr>
              <a:t> </a:t>
            </a:r>
            <a:r>
              <a:rPr lang="en-GB" sz="3200" dirty="0" err="1">
                <a:latin typeface="Arial" panose="020B0604020202020204" pitchFamily="34" charset="0"/>
                <a:cs typeface="Arial" panose="020B0604020202020204" pitchFamily="34" charset="0"/>
              </a:rPr>
              <a:t>Mindforge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independent</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company</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that</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aims</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raise</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up</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35"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£250m </a:t>
            </a:r>
            <a:r>
              <a:rPr lang="en-GB" sz="3200" dirty="0">
                <a:latin typeface="Arial" panose="020B0604020202020204" pitchFamily="34" charset="0"/>
                <a:cs typeface="Arial" panose="020B0604020202020204" pitchFamily="34" charset="0"/>
              </a:rPr>
              <a:t>from</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strategic</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corporate</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partners,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institutional</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investors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qualifying</a:t>
            </a:r>
            <a:r>
              <a:rPr lang="en-GB" sz="3200" spc="40"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individuals.</a:t>
            </a:r>
          </a:p>
          <a:p>
            <a:pPr>
              <a:lnSpc>
                <a:spcPct val="100000"/>
              </a:lnSpc>
              <a:spcBef>
                <a:spcPts val="30"/>
              </a:spcBef>
            </a:pPr>
            <a:endParaRPr lang="en-GB" sz="3200" dirty="0">
              <a:latin typeface="Arial" panose="020B0604020202020204" pitchFamily="34" charset="0"/>
              <a:cs typeface="Arial" panose="020B0604020202020204" pitchFamily="34" charset="0"/>
            </a:endParaRPr>
          </a:p>
          <a:p>
            <a:pPr marL="12700" marR="261620">
              <a:lnSpc>
                <a:spcPct val="101499"/>
              </a:lnSpc>
            </a:pPr>
            <a:r>
              <a:rPr lang="en-GB" sz="3200" dirty="0" err="1">
                <a:latin typeface="Arial" panose="020B0604020202020204" pitchFamily="34" charset="0"/>
                <a:cs typeface="Arial" panose="020B0604020202020204" pitchFamily="34" charset="0"/>
              </a:rPr>
              <a:t>Mindforge</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will</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“invest with</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impact”</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found</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scale</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transformational</a:t>
            </a:r>
            <a:r>
              <a:rPr lang="en-GB" sz="3200" spc="35"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science </a:t>
            </a:r>
            <a:r>
              <a:rPr lang="en-GB" sz="3200" dirty="0">
                <a:latin typeface="Arial" panose="020B0604020202020204" pitchFamily="34" charset="0"/>
                <a:cs typeface="Arial" panose="020B0604020202020204" pitchFamily="34" charset="0"/>
              </a:rPr>
              <a:t>backed</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companies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sectors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such</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Clean</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Technologies,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AI</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5"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Computational </a:t>
            </a:r>
            <a:r>
              <a:rPr lang="en-GB" sz="3200" dirty="0">
                <a:latin typeface="Arial" panose="020B0604020202020204" pitchFamily="34" charset="0"/>
                <a:cs typeface="Arial" panose="020B0604020202020204" pitchFamily="34" charset="0"/>
              </a:rPr>
              <a:t>Science,</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Life</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Sciences</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Health</a:t>
            </a:r>
            <a:r>
              <a:rPr lang="en-GB" sz="3200" spc="-40"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Tech,</a:t>
            </a:r>
            <a:r>
              <a:rPr lang="en-GB" sz="3200" dirty="0">
                <a:latin typeface="Arial" panose="020B0604020202020204" pitchFamily="34" charset="0"/>
                <a:cs typeface="Arial" panose="020B0604020202020204" pitchFamily="34" charset="0"/>
              </a:rPr>
              <a:t> to</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create</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highly</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skilled</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jobs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0"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support </a:t>
            </a:r>
            <a:r>
              <a:rPr lang="en-GB" sz="3200" dirty="0">
                <a:latin typeface="Arial" panose="020B0604020202020204" pitchFamily="34" charset="0"/>
                <a:cs typeface="Arial" panose="020B0604020202020204" pitchFamily="34" charset="0"/>
              </a:rPr>
              <a:t>the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UK’s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ambition</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become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science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technology </a:t>
            </a:r>
            <a:r>
              <a:rPr lang="en-GB" sz="3200" spc="-10" dirty="0">
                <a:latin typeface="Arial" panose="020B0604020202020204" pitchFamily="34" charset="0"/>
                <a:cs typeface="Arial" panose="020B0604020202020204" pitchFamily="34" charset="0"/>
              </a:rPr>
              <a:t>superpower.</a:t>
            </a:r>
          </a:p>
        </p:txBody>
      </p:sp>
      <p:sp>
        <p:nvSpPr>
          <p:cNvPr id="6" name="TextBox 5">
            <a:extLst>
              <a:ext uri="{FF2B5EF4-FFF2-40B4-BE49-F238E27FC236}">
                <a16:creationId xmlns:a16="http://schemas.microsoft.com/office/drawing/2014/main" id="{18E2F779-43C5-AAEF-53A4-A73888465FFC}"/>
              </a:ext>
            </a:extLst>
          </p:cNvPr>
          <p:cNvSpPr txBox="1"/>
          <p:nvPr/>
        </p:nvSpPr>
        <p:spPr>
          <a:xfrm>
            <a:off x="1060450" y="10174705"/>
            <a:ext cx="12344400" cy="461665"/>
          </a:xfrm>
          <a:prstGeom prst="rect">
            <a:avLst/>
          </a:prstGeom>
          <a:noFill/>
        </p:spPr>
        <p:txBody>
          <a:bodyPr wrap="square">
            <a:spAutoFit/>
          </a:bodyPr>
          <a:lstStyle/>
          <a:p>
            <a:pPr marL="12700">
              <a:lnSpc>
                <a:spcPct val="100000"/>
              </a:lnSpc>
            </a:pPr>
            <a:r>
              <a:rPr lang="en-GB" sz="2400" spc="-10" dirty="0" err="1">
                <a:solidFill>
                  <a:srgbClr val="F04E33"/>
                </a:solidFill>
                <a:latin typeface="Arial" panose="020B0604020202020204" pitchFamily="34" charset="0"/>
                <a:cs typeface="Arial" panose="020B0604020202020204" pitchFamily="34" charset="0"/>
              </a:rPr>
              <a:t>enquiries@midlandsmindforg</a:t>
            </a:r>
            <a:endParaRPr lang="en-GB" sz="2400" spc="-10" dirty="0">
              <a:solidFill>
                <a:srgbClr val="F04E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6980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DF0D36-E8DD-BB73-AAE8-E2F608C91A5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396"/>
            <a:ext cx="20104805" cy="11308953"/>
          </a:xfrm>
          <a:prstGeom prst="rect">
            <a:avLst/>
          </a:prstGeom>
        </p:spPr>
      </p:pic>
      <p:sp>
        <p:nvSpPr>
          <p:cNvPr id="4" name="object 2">
            <a:extLst>
              <a:ext uri="{FF2B5EF4-FFF2-40B4-BE49-F238E27FC236}">
                <a16:creationId xmlns:a16="http://schemas.microsoft.com/office/drawing/2014/main" id="{5F490E34-BE7C-F9C2-E918-542E62314586}"/>
              </a:ext>
            </a:extLst>
          </p:cNvPr>
          <p:cNvSpPr/>
          <p:nvPr/>
        </p:nvSpPr>
        <p:spPr>
          <a:xfrm>
            <a:off x="0" y="0"/>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83838"/>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 name="object 3">
            <a:extLst>
              <a:ext uri="{FF2B5EF4-FFF2-40B4-BE49-F238E27FC236}">
                <a16:creationId xmlns:a16="http://schemas.microsoft.com/office/drawing/2014/main" id="{90884B99-3953-D779-3676-4490ED6E358F}"/>
              </a:ext>
            </a:extLst>
          </p:cNvPr>
          <p:cNvSpPr txBox="1">
            <a:spLocks/>
          </p:cNvSpPr>
          <p:nvPr/>
        </p:nvSpPr>
        <p:spPr>
          <a:xfrm>
            <a:off x="2505496" y="3902075"/>
            <a:ext cx="10439400" cy="3795270"/>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rgbClr val="FEFEFE"/>
                </a:solidFill>
                <a:effectLst/>
                <a:latin typeface="Arial" panose="020B0604020202020204" pitchFamily="34" charset="0"/>
                <a:cs typeface="Arial" panose="020B0604020202020204" pitchFamily="34" charset="0"/>
              </a:rPr>
              <a:t>Directory of key </a:t>
            </a:r>
            <a:br>
              <a:rPr lang="en-GB" sz="6000" b="1" dirty="0">
                <a:solidFill>
                  <a:srgbClr val="FEFEFE"/>
                </a:solidFill>
                <a:effectLst/>
                <a:latin typeface="Arial" panose="020B0604020202020204" pitchFamily="34" charset="0"/>
                <a:cs typeface="Arial" panose="020B0604020202020204" pitchFamily="34" charset="0"/>
              </a:rPr>
            </a:br>
            <a:r>
              <a:rPr lang="en-GB" sz="6000" b="1" dirty="0">
                <a:solidFill>
                  <a:srgbClr val="FEFEFE"/>
                </a:solidFill>
                <a:effectLst/>
                <a:latin typeface="Arial" panose="020B0604020202020204" pitchFamily="34" charset="0"/>
                <a:cs typeface="Arial" panose="020B0604020202020204" pitchFamily="34" charset="0"/>
              </a:rPr>
              <a:t>zero carbon energy </a:t>
            </a:r>
            <a:br>
              <a:rPr lang="en-GB" sz="6000" b="1" dirty="0">
                <a:solidFill>
                  <a:srgbClr val="FEFEFE"/>
                </a:solidFill>
                <a:effectLst/>
                <a:latin typeface="Arial" panose="020B0604020202020204" pitchFamily="34" charset="0"/>
                <a:cs typeface="Arial" panose="020B0604020202020204" pitchFamily="34" charset="0"/>
              </a:rPr>
            </a:br>
            <a:r>
              <a:rPr lang="en-GB" sz="6000" b="1" dirty="0">
                <a:solidFill>
                  <a:srgbClr val="FEFEFE"/>
                </a:solidFill>
                <a:effectLst/>
                <a:latin typeface="Arial" panose="020B0604020202020204" pitchFamily="34" charset="0"/>
                <a:cs typeface="Arial" panose="020B0604020202020204" pitchFamily="34" charset="0"/>
              </a:rPr>
              <a:t>R&amp;D assets across </a:t>
            </a:r>
            <a:br>
              <a:rPr lang="en-GB" sz="6000" b="1" dirty="0">
                <a:solidFill>
                  <a:srgbClr val="FEFEFE"/>
                </a:solidFill>
                <a:effectLst/>
                <a:latin typeface="Arial" panose="020B0604020202020204" pitchFamily="34" charset="0"/>
                <a:cs typeface="Arial" panose="020B0604020202020204" pitchFamily="34" charset="0"/>
              </a:rPr>
            </a:br>
            <a:r>
              <a:rPr lang="en-GB" sz="6000" b="1" dirty="0">
                <a:solidFill>
                  <a:srgbClr val="FEFEFE"/>
                </a:solidFill>
                <a:effectLst/>
                <a:latin typeface="Arial" panose="020B0604020202020204" pitchFamily="34" charset="0"/>
                <a:cs typeface="Arial" panose="020B0604020202020204" pitchFamily="34" charset="0"/>
              </a:rPr>
              <a:t>the Midlands</a:t>
            </a:r>
            <a:endParaRPr lang="en-GB" sz="6000" dirty="0">
              <a:solidFill>
                <a:srgbClr val="FEFEFE"/>
              </a:solidFill>
              <a:effectLst/>
              <a:latin typeface="Arial" panose="020B0604020202020204" pitchFamily="34" charset="0"/>
              <a:cs typeface="Arial" panose="020B0604020202020204" pitchFamily="34" charset="0"/>
            </a:endParaRPr>
          </a:p>
        </p:txBody>
      </p:sp>
      <p:sp>
        <p:nvSpPr>
          <p:cNvPr id="3" name="object 12">
            <a:extLst>
              <a:ext uri="{FF2B5EF4-FFF2-40B4-BE49-F238E27FC236}">
                <a16:creationId xmlns:a16="http://schemas.microsoft.com/office/drawing/2014/main" id="{D8A09721-E56D-CEE1-121A-E8F3757FEE99}"/>
              </a:ext>
            </a:extLst>
          </p:cNvPr>
          <p:cNvSpPr/>
          <p:nvPr/>
        </p:nvSpPr>
        <p:spPr>
          <a:xfrm>
            <a:off x="1974850" y="4054475"/>
            <a:ext cx="152400" cy="3581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3607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FB8164-D409-CEE4-7656-5A07BC8F0D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397"/>
            <a:ext cx="20104099" cy="11308556"/>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204C"/>
                </a:solidFill>
                <a:effectLst/>
                <a:latin typeface="Arial" panose="020B0604020202020204" pitchFamily="34" charset="0"/>
                <a:cs typeface="Arial" panose="020B0604020202020204" pitchFamily="34" charset="0"/>
              </a:rPr>
              <a:t>Biomass</a:t>
            </a:r>
            <a:endParaRPr lang="en-GB" sz="4800" dirty="0">
              <a:solidFill>
                <a:srgbClr val="0620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F358AD4-9683-53FC-0128-ABBF865795E0}"/>
              </a:ext>
            </a:extLst>
          </p:cNvPr>
          <p:cNvSpPr txBox="1"/>
          <p:nvPr/>
        </p:nvSpPr>
        <p:spPr>
          <a:xfrm>
            <a:off x="831850" y="2594301"/>
            <a:ext cx="5943599" cy="4031873"/>
          </a:xfrm>
          <a:prstGeom prst="rect">
            <a:avLst/>
          </a:prstGeom>
          <a:noFill/>
        </p:spPr>
        <p:txBody>
          <a:bodyPr wrap="square" anchor="t" anchorCtr="0">
            <a:spAutoFit/>
          </a:bodyPr>
          <a:lstStyle/>
          <a:p>
            <a:r>
              <a:rPr lang="en-GB" sz="3200" dirty="0">
                <a:solidFill>
                  <a:schemeClr val="tx1"/>
                </a:solidFill>
                <a:effectLst/>
                <a:latin typeface="Arial" panose="020B0604020202020204" pitchFamily="34" charset="0"/>
                <a:cs typeface="Arial" panose="020B0604020202020204" pitchFamily="34" charset="0"/>
              </a:rPr>
              <a:t>Businesses can work with </a:t>
            </a:r>
            <a:br>
              <a:rPr lang="en-GB" sz="3200" dirty="0">
                <a:solidFill>
                  <a:schemeClr val="tx1"/>
                </a:solidFill>
                <a:effectLst/>
                <a:latin typeface="Arial" panose="020B0604020202020204" pitchFamily="34" charset="0"/>
                <a:cs typeface="Arial" panose="020B0604020202020204" pitchFamily="34" charset="0"/>
              </a:rPr>
            </a:br>
            <a:r>
              <a:rPr lang="en-GB" sz="3200" dirty="0">
                <a:solidFill>
                  <a:schemeClr val="tx1"/>
                </a:solidFill>
                <a:effectLst/>
                <a:latin typeface="Arial" panose="020B0604020202020204" pitchFamily="34" charset="0"/>
                <a:cs typeface="Arial" panose="020B0604020202020204" pitchFamily="34" charset="0"/>
              </a:rPr>
              <a:t>a range of research and development facilities, which can help them translate their research, innovate their product, or co-locate to access research facilities and a skilled community of experts.</a:t>
            </a: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3" name="object 2">
            <a:extLst>
              <a:ext uri="{FF2B5EF4-FFF2-40B4-BE49-F238E27FC236}">
                <a16:creationId xmlns:a16="http://schemas.microsoft.com/office/drawing/2014/main" id="{DD0881A9-DFE6-22A5-D42A-E74A30F84FF1}"/>
              </a:ext>
            </a:extLst>
          </p:cNvPr>
          <p:cNvSpPr/>
          <p:nvPr/>
        </p:nvSpPr>
        <p:spPr>
          <a:xfrm>
            <a:off x="8811584" y="6416674"/>
            <a:ext cx="154940" cy="3790983"/>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9134894" y="6416675"/>
            <a:ext cx="10061156" cy="3790983"/>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Aston University – Energy and Bioproducts Research Institute</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EBRI is the result of a £20 million investment to support the development of a regional bioenergy supply chain. The EBRI has four core objectives in supply chain development: characterise feedstocks and products; measure conversion/technology performance; model process energetic, economic, and environmental performance; and integrate expertise in supply chains, markets, policy and regulation.</a:t>
            </a:r>
          </a:p>
        </p:txBody>
      </p:sp>
      <p:sp>
        <p:nvSpPr>
          <p:cNvPr id="4" name="TextBox 3">
            <a:extLst>
              <a:ext uri="{FF2B5EF4-FFF2-40B4-BE49-F238E27FC236}">
                <a16:creationId xmlns:a16="http://schemas.microsoft.com/office/drawing/2014/main" id="{DE40583B-E404-B2A4-87EA-FB526B6D3C35}"/>
              </a:ext>
            </a:extLst>
          </p:cNvPr>
          <p:cNvSpPr txBox="1"/>
          <p:nvPr/>
        </p:nvSpPr>
        <p:spPr>
          <a:xfrm>
            <a:off x="831850" y="7102475"/>
            <a:ext cx="5943599" cy="584775"/>
          </a:xfrm>
          <a:prstGeom prst="rect">
            <a:avLst/>
          </a:prstGeom>
          <a:noFill/>
        </p:spPr>
        <p:txBody>
          <a:bodyPr wrap="square" anchor="t" anchorCtr="0">
            <a:spAutoFit/>
          </a:bodyPr>
          <a:lstStyle/>
          <a:p>
            <a:r>
              <a:rPr lang="en-GB" sz="3200" b="1" dirty="0">
                <a:solidFill>
                  <a:srgbClr val="06204C"/>
                </a:solidFill>
                <a:effectLst/>
                <a:latin typeface="Arial" panose="020B0604020202020204" pitchFamily="34" charset="0"/>
                <a:cs typeface="Arial" panose="020B0604020202020204" pitchFamily="34" charset="0"/>
              </a:rPr>
              <a:t>Investor support </a:t>
            </a:r>
          </a:p>
        </p:txBody>
      </p:sp>
      <p:sp>
        <p:nvSpPr>
          <p:cNvPr id="6" name="TextBox 5">
            <a:extLst>
              <a:ext uri="{FF2B5EF4-FFF2-40B4-BE49-F238E27FC236}">
                <a16:creationId xmlns:a16="http://schemas.microsoft.com/office/drawing/2014/main" id="{858415FA-9496-E060-E15D-867D3D74B988}"/>
              </a:ext>
            </a:extLst>
          </p:cNvPr>
          <p:cNvSpPr txBox="1"/>
          <p:nvPr/>
        </p:nvSpPr>
        <p:spPr>
          <a:xfrm>
            <a:off x="831850" y="8016875"/>
            <a:ext cx="5943599" cy="1877437"/>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Training</a:t>
            </a:r>
            <a:endParaRPr lang="en-GB" sz="3200" dirty="0">
              <a:solidFill>
                <a:srgbClr val="06204C"/>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4874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8EB2353-D973-EFB8-958E-26860DE87A5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397"/>
            <a:ext cx="20104099" cy="11308556"/>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204C"/>
                </a:solidFill>
                <a:effectLst/>
                <a:latin typeface="Arial" panose="020B0604020202020204" pitchFamily="34" charset="0"/>
                <a:cs typeface="Arial" panose="020B0604020202020204" pitchFamily="34" charset="0"/>
              </a:rPr>
              <a:t>Hydrogen</a:t>
            </a:r>
            <a:endParaRPr lang="en-GB" sz="4800" dirty="0">
              <a:solidFill>
                <a:srgbClr val="0620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3" name="object 2">
            <a:extLst>
              <a:ext uri="{FF2B5EF4-FFF2-40B4-BE49-F238E27FC236}">
                <a16:creationId xmlns:a16="http://schemas.microsoft.com/office/drawing/2014/main" id="{DD0881A9-DFE6-22A5-D42A-E74A30F84FF1}"/>
              </a:ext>
            </a:extLst>
          </p:cNvPr>
          <p:cNvSpPr/>
          <p:nvPr/>
        </p:nvSpPr>
        <p:spPr>
          <a:xfrm>
            <a:off x="8582984" y="1131000"/>
            <a:ext cx="154940" cy="305232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1131000"/>
            <a:ext cx="10061156" cy="3052320"/>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University of Birmingham – Centre for Fuel Cell and Hydrogen Research, BEI </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As a part of the Birmingham Energy Institute, the Centre for Fuel </a:t>
            </a:r>
            <a:br>
              <a:rPr lang="en-GB" sz="2400"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Cell and Hydrogen Research focuses on research and development, applications and demonstrations of fuel cell and hydrogen systems and technologies. </a:t>
            </a:r>
          </a:p>
        </p:txBody>
      </p:sp>
      <p:sp>
        <p:nvSpPr>
          <p:cNvPr id="3" name="TextBox 2">
            <a:extLst>
              <a:ext uri="{FF2B5EF4-FFF2-40B4-BE49-F238E27FC236}">
                <a16:creationId xmlns:a16="http://schemas.microsoft.com/office/drawing/2014/main" id="{65958C84-D905-D2DB-3F69-BA0562A1E167}"/>
              </a:ext>
            </a:extLst>
          </p:cNvPr>
          <p:cNvSpPr txBox="1"/>
          <p:nvPr/>
        </p:nvSpPr>
        <p:spPr>
          <a:xfrm>
            <a:off x="831850" y="2594301"/>
            <a:ext cx="6400800" cy="2554545"/>
          </a:xfrm>
          <a:prstGeom prst="rect">
            <a:avLst/>
          </a:prstGeom>
          <a:noFill/>
        </p:spPr>
        <p:txBody>
          <a:bodyPr wrap="square" anchor="t" anchorCtr="0">
            <a:spAutoFit/>
          </a:bodyPr>
          <a:lstStyle/>
          <a:p>
            <a:r>
              <a:rPr lang="en-GB" sz="3200" dirty="0">
                <a:solidFill>
                  <a:schemeClr val="tx1"/>
                </a:solidFill>
                <a:effectLst/>
                <a:latin typeface="Arial" panose="020B0604020202020204" pitchFamily="34" charset="0"/>
                <a:cs typeface="Arial" panose="020B0604020202020204" pitchFamily="34" charset="0"/>
              </a:rPr>
              <a:t>Home to a number of global businesses innovating in hydrogen, the sector offers </a:t>
            </a:r>
            <a:br>
              <a:rPr lang="en-GB" sz="3200" dirty="0">
                <a:solidFill>
                  <a:schemeClr val="tx1"/>
                </a:solidFill>
                <a:effectLst/>
                <a:latin typeface="Arial" panose="020B0604020202020204" pitchFamily="34" charset="0"/>
                <a:cs typeface="Arial" panose="020B0604020202020204" pitchFamily="34" charset="0"/>
              </a:rPr>
            </a:br>
            <a:r>
              <a:rPr lang="en-GB" sz="3200" dirty="0">
                <a:solidFill>
                  <a:schemeClr val="tx1"/>
                </a:solidFill>
                <a:effectLst/>
                <a:latin typeface="Arial" panose="020B0604020202020204" pitchFamily="34" charset="0"/>
                <a:cs typeface="Arial" panose="020B0604020202020204" pitchFamily="34" charset="0"/>
              </a:rPr>
              <a:t>a range of opportunities for investors to grow their business. </a:t>
            </a:r>
          </a:p>
        </p:txBody>
      </p:sp>
      <p:sp>
        <p:nvSpPr>
          <p:cNvPr id="4" name="TextBox 3">
            <a:extLst>
              <a:ext uri="{FF2B5EF4-FFF2-40B4-BE49-F238E27FC236}">
                <a16:creationId xmlns:a16="http://schemas.microsoft.com/office/drawing/2014/main" id="{8C849861-8740-CE47-6015-CFB01B3DDC7D}"/>
              </a:ext>
            </a:extLst>
          </p:cNvPr>
          <p:cNvSpPr txBox="1"/>
          <p:nvPr/>
        </p:nvSpPr>
        <p:spPr>
          <a:xfrm>
            <a:off x="831850" y="5575730"/>
            <a:ext cx="5943599" cy="584775"/>
          </a:xfrm>
          <a:prstGeom prst="rect">
            <a:avLst/>
          </a:prstGeom>
          <a:noFill/>
        </p:spPr>
        <p:txBody>
          <a:bodyPr wrap="square" anchor="t" anchorCtr="0">
            <a:spAutoFit/>
          </a:bodyPr>
          <a:lstStyle/>
          <a:p>
            <a:r>
              <a:rPr lang="en-GB" sz="3200" b="1" dirty="0">
                <a:solidFill>
                  <a:srgbClr val="06204C"/>
                </a:solidFill>
                <a:effectLst/>
                <a:latin typeface="Arial" panose="020B0604020202020204" pitchFamily="34" charset="0"/>
                <a:cs typeface="Arial" panose="020B0604020202020204" pitchFamily="34" charset="0"/>
              </a:rPr>
              <a:t>Investor support </a:t>
            </a:r>
          </a:p>
        </p:txBody>
      </p:sp>
      <p:sp>
        <p:nvSpPr>
          <p:cNvPr id="6" name="TextBox 5">
            <a:extLst>
              <a:ext uri="{FF2B5EF4-FFF2-40B4-BE49-F238E27FC236}">
                <a16:creationId xmlns:a16="http://schemas.microsoft.com/office/drawing/2014/main" id="{D202A7E7-63FA-E3E3-AE20-77F4C8265810}"/>
              </a:ext>
            </a:extLst>
          </p:cNvPr>
          <p:cNvSpPr txBox="1"/>
          <p:nvPr/>
        </p:nvSpPr>
        <p:spPr>
          <a:xfrm>
            <a:off x="831850" y="6490130"/>
            <a:ext cx="5943599" cy="1877437"/>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Training</a:t>
            </a:r>
            <a:endParaRPr lang="en-GB" sz="3200" dirty="0">
              <a:solidFill>
                <a:srgbClr val="06204C"/>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6894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B0C587-9EDD-719A-838A-8E5001A5666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397"/>
            <a:ext cx="20104099" cy="11308556"/>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Nuclear</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F358AD4-9683-53FC-0128-ABBF865795E0}"/>
              </a:ext>
            </a:extLst>
          </p:cNvPr>
          <p:cNvSpPr txBox="1"/>
          <p:nvPr/>
        </p:nvSpPr>
        <p:spPr>
          <a:xfrm>
            <a:off x="831850" y="2606675"/>
            <a:ext cx="6553199" cy="3539430"/>
          </a:xfrm>
          <a:prstGeom prst="rect">
            <a:avLst/>
          </a:prstGeom>
          <a:noFill/>
        </p:spPr>
        <p:txBody>
          <a:bodyPr wrap="square" anchor="t" anchorCtr="0">
            <a:spAutoFit/>
          </a:bodyPr>
          <a:lstStyle/>
          <a:p>
            <a:r>
              <a:rPr lang="en-GB" sz="3200" dirty="0">
                <a:solidFill>
                  <a:srgbClr val="061F4C"/>
                </a:solidFill>
                <a:effectLst/>
                <a:latin typeface="Arial" panose="020B0604020202020204" pitchFamily="34" charset="0"/>
                <a:cs typeface="Arial" panose="020B0604020202020204" pitchFamily="34" charset="0"/>
              </a:rPr>
              <a:t>With a skilled workforce of 5,000 people across the civil nuclear industry in the Midlands, the </a:t>
            </a:r>
            <a:br>
              <a:rPr lang="en-GB" sz="3200" dirty="0">
                <a:solidFill>
                  <a:srgbClr val="061F4C"/>
                </a:solidFill>
                <a:effectLst/>
                <a:latin typeface="Arial" panose="020B0604020202020204" pitchFamily="34" charset="0"/>
                <a:cs typeface="Arial" panose="020B0604020202020204" pitchFamily="34" charset="0"/>
              </a:rPr>
            </a:br>
            <a:r>
              <a:rPr lang="en-GB" sz="3200" dirty="0">
                <a:solidFill>
                  <a:srgbClr val="061F4C"/>
                </a:solidFill>
                <a:effectLst/>
                <a:latin typeface="Arial" panose="020B0604020202020204" pitchFamily="34" charset="0"/>
                <a:cs typeface="Arial" panose="020B0604020202020204" pitchFamily="34" charset="0"/>
              </a:rPr>
              <a:t>sector is focused around the Rolls Royce nuclear cluster in the East Midlands, with a further grouping located in the West Midlands.</a:t>
            </a: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3" name="object 2">
            <a:extLst>
              <a:ext uri="{FF2B5EF4-FFF2-40B4-BE49-F238E27FC236}">
                <a16:creationId xmlns:a16="http://schemas.microsoft.com/office/drawing/2014/main" id="{DD0881A9-DFE6-22A5-D42A-E74A30F84FF1}"/>
              </a:ext>
            </a:extLst>
          </p:cNvPr>
          <p:cNvSpPr/>
          <p:nvPr/>
        </p:nvSpPr>
        <p:spPr>
          <a:xfrm>
            <a:off x="8909050" y="1158875"/>
            <a:ext cx="154940" cy="3790983"/>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9232360" y="1158875"/>
            <a:ext cx="9756356" cy="3790983"/>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FFFFF"/>
                </a:solidFill>
                <a:effectLst/>
                <a:latin typeface="Arial" panose="020B0604020202020204" pitchFamily="34" charset="0"/>
                <a:cs typeface="Arial" panose="020B0604020202020204" pitchFamily="34" charset="0"/>
              </a:rPr>
              <a:t>University of Derby – High Value Manufacturing Catapult, Nuclear AMRC</a:t>
            </a:r>
          </a:p>
          <a:p>
            <a:pPr>
              <a:spcAft>
                <a:spcPts val="1200"/>
              </a:spcAft>
            </a:pPr>
            <a:r>
              <a:rPr lang="en-GB" sz="2400" dirty="0">
                <a:solidFill>
                  <a:srgbClr val="FFFFFF"/>
                </a:solidFill>
                <a:effectLst/>
                <a:latin typeface="Arial" panose="020B0604020202020204" pitchFamily="34" charset="0"/>
                <a:cs typeface="Arial" panose="020B0604020202020204" pitchFamily="34" charset="0"/>
              </a:rPr>
              <a:t>The University of Derby is a member of the Nuclear AMRC, </a:t>
            </a:r>
            <a:br>
              <a:rPr lang="en-GB" sz="2400" dirty="0">
                <a:solidFill>
                  <a:srgbClr val="FFFFFF"/>
                </a:solidFill>
                <a:effectLst/>
                <a:latin typeface="Arial" panose="020B0604020202020204" pitchFamily="34" charset="0"/>
                <a:cs typeface="Arial" panose="020B0604020202020204" pitchFamily="34" charset="0"/>
              </a:rPr>
            </a:br>
            <a:r>
              <a:rPr lang="en-GB" sz="2400" dirty="0">
                <a:solidFill>
                  <a:srgbClr val="FFFFFF"/>
                </a:solidFill>
                <a:effectLst/>
                <a:latin typeface="Arial" panose="020B0604020202020204" pitchFamily="34" charset="0"/>
                <a:cs typeface="Arial" panose="020B0604020202020204" pitchFamily="34" charset="0"/>
              </a:rPr>
              <a:t>part of the High Value Manufacturing Catapult, a hub designed to transform manufacturing for the modern era by bringing together business, research, and government. In 2020/2021, £486 million </a:t>
            </a:r>
            <a:br>
              <a:rPr lang="en-GB" sz="2400" dirty="0">
                <a:solidFill>
                  <a:srgbClr val="FFFFFF"/>
                </a:solidFill>
                <a:effectLst/>
                <a:latin typeface="Arial" panose="020B0604020202020204" pitchFamily="34" charset="0"/>
                <a:cs typeface="Arial" panose="020B0604020202020204" pitchFamily="34" charset="0"/>
              </a:rPr>
            </a:br>
            <a:r>
              <a:rPr lang="en-GB" sz="2400" dirty="0">
                <a:solidFill>
                  <a:srgbClr val="FFFFFF"/>
                </a:solidFill>
                <a:effectLst/>
                <a:latin typeface="Arial" panose="020B0604020202020204" pitchFamily="34" charset="0"/>
                <a:cs typeface="Arial" panose="020B0604020202020204" pitchFamily="34" charset="0"/>
              </a:rPr>
              <a:t>of research and development took place, with almost 6,000 partners </a:t>
            </a:r>
            <a:br>
              <a:rPr lang="en-GB" sz="2400" dirty="0">
                <a:solidFill>
                  <a:srgbClr val="FFFFFF"/>
                </a:solidFill>
                <a:effectLst/>
                <a:latin typeface="Arial" panose="020B0604020202020204" pitchFamily="34" charset="0"/>
                <a:cs typeface="Arial" panose="020B0604020202020204" pitchFamily="34" charset="0"/>
              </a:rPr>
            </a:br>
            <a:r>
              <a:rPr lang="en-GB" sz="2400" dirty="0">
                <a:solidFill>
                  <a:srgbClr val="FFFFFF"/>
                </a:solidFill>
                <a:effectLst/>
                <a:latin typeface="Arial" panose="020B0604020202020204" pitchFamily="34" charset="0"/>
                <a:cs typeface="Arial" panose="020B0604020202020204" pitchFamily="34" charset="0"/>
              </a:rPr>
              <a:t>and over 2,000 commercial projects.</a:t>
            </a:r>
          </a:p>
        </p:txBody>
      </p:sp>
      <p:sp>
        <p:nvSpPr>
          <p:cNvPr id="2" name="TextBox 1">
            <a:extLst>
              <a:ext uri="{FF2B5EF4-FFF2-40B4-BE49-F238E27FC236}">
                <a16:creationId xmlns:a16="http://schemas.microsoft.com/office/drawing/2014/main" id="{9C18FD57-F00F-BEBD-4A47-29496FE8D39C}"/>
              </a:ext>
            </a:extLst>
          </p:cNvPr>
          <p:cNvSpPr txBox="1"/>
          <p:nvPr/>
        </p:nvSpPr>
        <p:spPr>
          <a:xfrm>
            <a:off x="831850" y="6532812"/>
            <a:ext cx="5943599" cy="584775"/>
          </a:xfrm>
          <a:prstGeom prst="rect">
            <a:avLst/>
          </a:prstGeom>
          <a:noFill/>
        </p:spPr>
        <p:txBody>
          <a:bodyPr wrap="square" anchor="t" anchorCtr="0">
            <a:spAutoFit/>
          </a:bodyPr>
          <a:lstStyle/>
          <a:p>
            <a:r>
              <a:rPr lang="en-GB" sz="3200" b="1" dirty="0">
                <a:solidFill>
                  <a:srgbClr val="06204C"/>
                </a:solidFill>
                <a:effectLst/>
                <a:latin typeface="Arial" panose="020B0604020202020204" pitchFamily="34" charset="0"/>
                <a:cs typeface="Arial" panose="020B0604020202020204" pitchFamily="34" charset="0"/>
              </a:rPr>
              <a:t>Investor support </a:t>
            </a:r>
          </a:p>
        </p:txBody>
      </p:sp>
      <p:sp>
        <p:nvSpPr>
          <p:cNvPr id="4" name="TextBox 3">
            <a:extLst>
              <a:ext uri="{FF2B5EF4-FFF2-40B4-BE49-F238E27FC236}">
                <a16:creationId xmlns:a16="http://schemas.microsoft.com/office/drawing/2014/main" id="{43615DE9-E7B4-D0E4-BC0F-CCDA89B95D40}"/>
              </a:ext>
            </a:extLst>
          </p:cNvPr>
          <p:cNvSpPr txBox="1"/>
          <p:nvPr/>
        </p:nvSpPr>
        <p:spPr>
          <a:xfrm>
            <a:off x="831850" y="7447212"/>
            <a:ext cx="5943599" cy="3016210"/>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Catapults and other research collaboration opportunities</a:t>
            </a:r>
          </a:p>
          <a:p>
            <a:pPr marL="457200" indent="-457200">
              <a:spcAft>
                <a:spcPts val="1200"/>
              </a:spcAft>
              <a:buFont typeface="Arial" panose="020B0604020202020204" pitchFamily="34" charset="0"/>
              <a:buChar char="•"/>
            </a:pPr>
            <a:r>
              <a:rPr lang="en-GB" sz="3200" dirty="0">
                <a:solidFill>
                  <a:srgbClr val="06204C"/>
                </a:solidFill>
                <a:effectLst/>
                <a:latin typeface="Arial" panose="020B0604020202020204" pitchFamily="34" charset="0"/>
                <a:cs typeface="Arial" panose="020B0604020202020204" pitchFamily="34" charset="0"/>
              </a:rPr>
              <a:t>Cluster organisations</a:t>
            </a:r>
          </a:p>
        </p:txBody>
      </p:sp>
    </p:spTree>
    <p:extLst>
      <p:ext uri="{BB962C8B-B14F-4D97-AF65-F5344CB8AC3E}">
        <p14:creationId xmlns:p14="http://schemas.microsoft.com/office/powerpoint/2010/main" val="208890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B0C587-9EDD-719A-838A-8E5001A5666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397"/>
            <a:ext cx="20104099" cy="11308556"/>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Renewables</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3" name="object 2">
            <a:extLst>
              <a:ext uri="{FF2B5EF4-FFF2-40B4-BE49-F238E27FC236}">
                <a16:creationId xmlns:a16="http://schemas.microsoft.com/office/drawing/2014/main" id="{DD0881A9-DFE6-22A5-D42A-E74A30F84FF1}"/>
              </a:ext>
            </a:extLst>
          </p:cNvPr>
          <p:cNvSpPr/>
          <p:nvPr/>
        </p:nvSpPr>
        <p:spPr>
          <a:xfrm>
            <a:off x="8659184" y="5882169"/>
            <a:ext cx="154940" cy="416031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82494" y="5882170"/>
            <a:ext cx="10061156" cy="4160315"/>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FFFFF"/>
                </a:solidFill>
                <a:effectLst/>
                <a:latin typeface="Arial" panose="020B0604020202020204" pitchFamily="34" charset="0"/>
                <a:cs typeface="Arial" panose="020B0604020202020204" pitchFamily="34" charset="0"/>
              </a:rPr>
              <a:t>Loughborough University – </a:t>
            </a:r>
            <a:br>
              <a:rPr lang="en-GB" sz="3200" b="1" dirty="0">
                <a:solidFill>
                  <a:srgbClr val="FFFFFF"/>
                </a:solidFill>
                <a:effectLst/>
                <a:latin typeface="Arial" panose="020B0604020202020204" pitchFamily="34" charset="0"/>
                <a:cs typeface="Arial" panose="020B0604020202020204" pitchFamily="34" charset="0"/>
              </a:rPr>
            </a:br>
            <a:r>
              <a:rPr lang="en-GB" sz="3200" b="1" dirty="0" err="1">
                <a:solidFill>
                  <a:srgbClr val="FFFFFF"/>
                </a:solidFill>
                <a:effectLst/>
                <a:latin typeface="Arial" panose="020B0604020202020204" pitchFamily="34" charset="0"/>
                <a:cs typeface="Arial" panose="020B0604020202020204" pitchFamily="34" charset="0"/>
              </a:rPr>
              <a:t>SuperGen</a:t>
            </a:r>
            <a:r>
              <a:rPr lang="en-GB" sz="3200" b="1" dirty="0">
                <a:solidFill>
                  <a:srgbClr val="FFFFFF"/>
                </a:solidFill>
                <a:effectLst/>
                <a:latin typeface="Arial" panose="020B0604020202020204" pitchFamily="34" charset="0"/>
                <a:cs typeface="Arial" panose="020B0604020202020204" pitchFamily="34" charset="0"/>
              </a:rPr>
              <a:t> </a:t>
            </a:r>
            <a:r>
              <a:rPr lang="en-GB" sz="3200" b="1" dirty="0" err="1">
                <a:solidFill>
                  <a:srgbClr val="FFFFFF"/>
                </a:solidFill>
                <a:effectLst/>
                <a:latin typeface="Arial" panose="020B0604020202020204" pitchFamily="34" charset="0"/>
                <a:cs typeface="Arial" panose="020B0604020202020204" pitchFamily="34" charset="0"/>
              </a:rPr>
              <a:t>SuperSolar</a:t>
            </a:r>
            <a:r>
              <a:rPr lang="en-GB" sz="3200" b="1" dirty="0">
                <a:solidFill>
                  <a:srgbClr val="FFFFFF"/>
                </a:solidFill>
                <a:effectLst/>
                <a:latin typeface="Arial" panose="020B0604020202020204" pitchFamily="34" charset="0"/>
                <a:cs typeface="Arial" panose="020B0604020202020204" pitchFamily="34" charset="0"/>
              </a:rPr>
              <a:t> Hub</a:t>
            </a:r>
            <a:endParaRPr lang="en-GB" sz="3200" dirty="0">
              <a:solidFill>
                <a:srgbClr val="FFFFFF"/>
              </a:solidFill>
              <a:effectLst/>
              <a:latin typeface="Arial" panose="020B0604020202020204" pitchFamily="34" charset="0"/>
              <a:cs typeface="Arial" panose="020B0604020202020204" pitchFamily="34" charset="0"/>
            </a:endParaRPr>
          </a:p>
          <a:p>
            <a:pPr>
              <a:spcAft>
                <a:spcPts val="1200"/>
              </a:spcAft>
            </a:pPr>
            <a:r>
              <a:rPr lang="en-GB" sz="2400" dirty="0">
                <a:solidFill>
                  <a:srgbClr val="FFFFFF"/>
                </a:solidFill>
                <a:effectLst/>
                <a:latin typeface="Arial" panose="020B0604020202020204" pitchFamily="34" charset="0"/>
                <a:cs typeface="Arial" panose="020B0604020202020204" pitchFamily="34" charset="0"/>
              </a:rPr>
              <a:t>Loughborough University’s National Facility for High Resolution Cathodoluminescence Analysis is a multi-million resource to advance knowledge of how solar cells work at the atomic level. Its researchers lead work modelling the atomic structure of thin film PV; develop new functional coatings; explore PV device degradation; monitor system performance; and investigate cost effective, efficient manufacturing processes.  </a:t>
            </a:r>
          </a:p>
        </p:txBody>
      </p:sp>
      <p:sp>
        <p:nvSpPr>
          <p:cNvPr id="9" name="TextBox 8">
            <a:extLst>
              <a:ext uri="{FF2B5EF4-FFF2-40B4-BE49-F238E27FC236}">
                <a16:creationId xmlns:a16="http://schemas.microsoft.com/office/drawing/2014/main" id="{FB3056B5-4C26-BED7-C21F-CA846B9B606B}"/>
              </a:ext>
            </a:extLst>
          </p:cNvPr>
          <p:cNvSpPr txBox="1"/>
          <p:nvPr/>
        </p:nvSpPr>
        <p:spPr>
          <a:xfrm>
            <a:off x="831850" y="2594301"/>
            <a:ext cx="6553199" cy="3046988"/>
          </a:xfrm>
          <a:prstGeom prst="rect">
            <a:avLst/>
          </a:prstGeom>
          <a:noFill/>
        </p:spPr>
        <p:txBody>
          <a:bodyPr wrap="square" anchor="t" anchorCtr="0">
            <a:spAutoFit/>
          </a:bodyPr>
          <a:lstStyle/>
          <a:p>
            <a:r>
              <a:rPr lang="en-GB" sz="3200" dirty="0">
                <a:solidFill>
                  <a:srgbClr val="061F4C"/>
                </a:solidFill>
                <a:effectLst/>
                <a:latin typeface="Arial" panose="020B0604020202020204" pitchFamily="34" charset="0"/>
                <a:cs typeface="Arial" panose="020B0604020202020204" pitchFamily="34" charset="0"/>
              </a:rPr>
              <a:t>The Midlands is leading the way </a:t>
            </a:r>
            <a:br>
              <a:rPr lang="en-GB" sz="3200" dirty="0">
                <a:solidFill>
                  <a:srgbClr val="061F4C"/>
                </a:solidFill>
                <a:effectLst/>
                <a:latin typeface="Arial" panose="020B0604020202020204" pitchFamily="34" charset="0"/>
                <a:cs typeface="Arial" panose="020B0604020202020204" pitchFamily="34" charset="0"/>
              </a:rPr>
            </a:br>
            <a:r>
              <a:rPr lang="en-GB" sz="3200" dirty="0">
                <a:solidFill>
                  <a:srgbClr val="061F4C"/>
                </a:solidFill>
                <a:effectLst/>
                <a:latin typeface="Arial" panose="020B0604020202020204" pitchFamily="34" charset="0"/>
                <a:cs typeface="Arial" panose="020B0604020202020204" pitchFamily="34" charset="0"/>
              </a:rPr>
              <a:t>in renewable energy production and is home to the world’s biggest offshore windfarm in Lincolnshire, providing 18% of England’s renewables capacity.</a:t>
            </a:r>
          </a:p>
        </p:txBody>
      </p:sp>
      <p:sp>
        <p:nvSpPr>
          <p:cNvPr id="11" name="TextBox 10">
            <a:extLst>
              <a:ext uri="{FF2B5EF4-FFF2-40B4-BE49-F238E27FC236}">
                <a16:creationId xmlns:a16="http://schemas.microsoft.com/office/drawing/2014/main" id="{6FDCE446-1691-5CC5-66A8-6A078F18BC81}"/>
              </a:ext>
            </a:extLst>
          </p:cNvPr>
          <p:cNvSpPr txBox="1"/>
          <p:nvPr/>
        </p:nvSpPr>
        <p:spPr>
          <a:xfrm>
            <a:off x="831850" y="6111875"/>
            <a:ext cx="5943599" cy="584775"/>
          </a:xfrm>
          <a:prstGeom prst="rect">
            <a:avLst/>
          </a:prstGeom>
          <a:noFill/>
        </p:spPr>
        <p:txBody>
          <a:bodyPr wrap="square" anchor="t" anchorCtr="0">
            <a:spAutoFit/>
          </a:bodyPr>
          <a:lstStyle/>
          <a:p>
            <a:r>
              <a:rPr lang="en-GB" sz="3200" b="1" dirty="0">
                <a:solidFill>
                  <a:srgbClr val="06204C"/>
                </a:solidFill>
                <a:effectLst/>
                <a:latin typeface="Arial" panose="020B0604020202020204" pitchFamily="34" charset="0"/>
                <a:cs typeface="Arial" panose="020B0604020202020204" pitchFamily="34" charset="0"/>
              </a:rPr>
              <a:t>Investor support </a:t>
            </a:r>
          </a:p>
        </p:txBody>
      </p:sp>
      <p:sp>
        <p:nvSpPr>
          <p:cNvPr id="12" name="TextBox 11">
            <a:extLst>
              <a:ext uri="{FF2B5EF4-FFF2-40B4-BE49-F238E27FC236}">
                <a16:creationId xmlns:a16="http://schemas.microsoft.com/office/drawing/2014/main" id="{9B940D28-E8EE-689B-4435-672A0461228C}"/>
              </a:ext>
            </a:extLst>
          </p:cNvPr>
          <p:cNvSpPr txBox="1"/>
          <p:nvPr/>
        </p:nvSpPr>
        <p:spPr>
          <a:xfrm>
            <a:off x="831850" y="7026275"/>
            <a:ext cx="5943599" cy="3016210"/>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Catapults and other research collaboration opportunities</a:t>
            </a:r>
          </a:p>
          <a:p>
            <a:pPr marL="457200" indent="-457200">
              <a:spcAft>
                <a:spcPts val="1200"/>
              </a:spcAft>
              <a:buFont typeface="Arial" panose="020B0604020202020204" pitchFamily="34" charset="0"/>
              <a:buChar char="•"/>
            </a:pPr>
            <a:r>
              <a:rPr lang="en-GB" sz="3200" dirty="0">
                <a:solidFill>
                  <a:srgbClr val="06204C"/>
                </a:solidFill>
                <a:effectLst/>
                <a:latin typeface="Arial" panose="020B0604020202020204" pitchFamily="34" charset="0"/>
                <a:cs typeface="Arial" panose="020B0604020202020204" pitchFamily="34" charset="0"/>
              </a:rPr>
              <a:t>Cluster organisations</a:t>
            </a:r>
          </a:p>
        </p:txBody>
      </p:sp>
    </p:spTree>
    <p:extLst>
      <p:ext uri="{BB962C8B-B14F-4D97-AF65-F5344CB8AC3E}">
        <p14:creationId xmlns:p14="http://schemas.microsoft.com/office/powerpoint/2010/main" val="2605815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person in a white coat pointing at a table&#10;&#10;Description automatically generated">
            <a:extLst>
              <a:ext uri="{FF2B5EF4-FFF2-40B4-BE49-F238E27FC236}">
                <a16:creationId xmlns:a16="http://schemas.microsoft.com/office/drawing/2014/main" id="{6EDEDF6F-DE3B-94D3-846F-8B01E776C5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51E4B"/>
                </a:solidFill>
                <a:effectLst/>
                <a:latin typeface="Arial" panose="020B0604020202020204" pitchFamily="34" charset="0"/>
                <a:cs typeface="Arial" panose="020B0604020202020204" pitchFamily="34" charset="0"/>
              </a:rPr>
              <a:t>Battery technology and energy storage</a:t>
            </a:r>
            <a:endParaRPr lang="en-GB" sz="4800" dirty="0">
              <a:solidFill>
                <a:srgbClr val="051E4B"/>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3" name="object 2">
            <a:extLst>
              <a:ext uri="{FF2B5EF4-FFF2-40B4-BE49-F238E27FC236}">
                <a16:creationId xmlns:a16="http://schemas.microsoft.com/office/drawing/2014/main" id="{DD0881A9-DFE6-22A5-D42A-E74A30F84FF1}"/>
              </a:ext>
            </a:extLst>
          </p:cNvPr>
          <p:cNvSpPr/>
          <p:nvPr/>
        </p:nvSpPr>
        <p:spPr>
          <a:xfrm>
            <a:off x="8659184" y="5055828"/>
            <a:ext cx="154940" cy="5637643"/>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82494" y="5055829"/>
            <a:ext cx="10061156" cy="5637643"/>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FFFFF"/>
                </a:solidFill>
                <a:effectLst/>
                <a:latin typeface="Arial" panose="020B0604020202020204" pitchFamily="34" charset="0"/>
                <a:cs typeface="Arial" panose="020B0604020202020204" pitchFamily="34" charset="0"/>
              </a:rPr>
              <a:t>University of Warwick – </a:t>
            </a:r>
            <a:br>
              <a:rPr lang="en-GB" sz="3200" b="1" dirty="0">
                <a:solidFill>
                  <a:srgbClr val="FFFFFF"/>
                </a:solidFill>
                <a:effectLst/>
                <a:latin typeface="Arial" panose="020B0604020202020204" pitchFamily="34" charset="0"/>
                <a:cs typeface="Arial" panose="020B0604020202020204" pitchFamily="34" charset="0"/>
              </a:rPr>
            </a:br>
            <a:r>
              <a:rPr lang="en-GB" sz="3200" b="1" dirty="0">
                <a:solidFill>
                  <a:srgbClr val="FFFFFF"/>
                </a:solidFill>
                <a:effectLst/>
                <a:latin typeface="Arial" panose="020B0604020202020204" pitchFamily="34" charset="0"/>
                <a:cs typeface="Arial" panose="020B0604020202020204" pitchFamily="34" charset="0"/>
              </a:rPr>
              <a:t>Energy Innovation Centre</a:t>
            </a:r>
            <a:endParaRPr lang="en-GB" sz="2400" b="1" dirty="0">
              <a:solidFill>
                <a:srgbClr val="FFFFFF"/>
              </a:solidFill>
              <a:latin typeface="Arial" panose="020B0604020202020204" pitchFamily="34" charset="0"/>
              <a:cs typeface="Arial" panose="020B0604020202020204" pitchFamily="34" charset="0"/>
            </a:endParaRPr>
          </a:p>
          <a:p>
            <a:pPr>
              <a:spcAft>
                <a:spcPts val="1200"/>
              </a:spcAft>
            </a:pPr>
            <a:r>
              <a:rPr lang="en-GB" sz="2400" dirty="0">
                <a:solidFill>
                  <a:srgbClr val="FFFFFF"/>
                </a:solidFill>
                <a:effectLst/>
                <a:latin typeface="Arial" panose="020B0604020202020204" pitchFamily="34" charset="0"/>
                <a:cs typeface="Arial" panose="020B0604020202020204" pitchFamily="34" charset="0"/>
              </a:rPr>
              <a:t>The Energy Innovation Centre supports research and development into the entire battery life cycle. Initially built with a £50 million award from the Government, it has since received an additional £20 million </a:t>
            </a:r>
            <a:br>
              <a:rPr lang="en-GB" sz="2400" dirty="0">
                <a:solidFill>
                  <a:srgbClr val="FFFFFF"/>
                </a:solidFill>
                <a:effectLst/>
                <a:latin typeface="Arial" panose="020B0604020202020204" pitchFamily="34" charset="0"/>
                <a:cs typeface="Arial" panose="020B0604020202020204" pitchFamily="34" charset="0"/>
              </a:rPr>
            </a:br>
            <a:r>
              <a:rPr lang="en-GB" sz="2400" dirty="0">
                <a:solidFill>
                  <a:srgbClr val="FFFFFF"/>
                </a:solidFill>
                <a:effectLst/>
                <a:latin typeface="Arial" panose="020B0604020202020204" pitchFamily="34" charset="0"/>
                <a:cs typeface="Arial" panose="020B0604020202020204" pitchFamily="34" charset="0"/>
              </a:rPr>
              <a:t>of funding to expand its facilities. Facilities include cutting edge laboratories; a dry room for cell assembly; equipment for characterisation work at cell, module and pack levels; innovative charging infrastructure and second-life evaluation facilities; a material scale-up line; and the UK’s first openly accessible 1MW pack test facility to support larger testing projects for motorsport and aerospace companies. There are now 20 different laboratories working </a:t>
            </a:r>
            <a:br>
              <a:rPr lang="en-GB" sz="2400" dirty="0">
                <a:solidFill>
                  <a:srgbClr val="FFFFFF"/>
                </a:solidFill>
                <a:effectLst/>
                <a:latin typeface="Arial" panose="020B0604020202020204" pitchFamily="34" charset="0"/>
                <a:cs typeface="Arial" panose="020B0604020202020204" pitchFamily="34" charset="0"/>
              </a:rPr>
            </a:br>
            <a:r>
              <a:rPr lang="en-GB" sz="2400" dirty="0">
                <a:solidFill>
                  <a:srgbClr val="FFFFFF"/>
                </a:solidFill>
                <a:effectLst/>
                <a:latin typeface="Arial" panose="020B0604020202020204" pitchFamily="34" charset="0"/>
                <a:cs typeface="Arial" panose="020B0604020202020204" pitchFamily="34" charset="0"/>
              </a:rPr>
              <a:t>side-by-side. </a:t>
            </a:r>
          </a:p>
        </p:txBody>
      </p:sp>
      <p:sp>
        <p:nvSpPr>
          <p:cNvPr id="12" name="TextBox 11">
            <a:extLst>
              <a:ext uri="{FF2B5EF4-FFF2-40B4-BE49-F238E27FC236}">
                <a16:creationId xmlns:a16="http://schemas.microsoft.com/office/drawing/2014/main" id="{9B940D28-E8EE-689B-4435-672A0461228C}"/>
              </a:ext>
            </a:extLst>
          </p:cNvPr>
          <p:cNvSpPr txBox="1"/>
          <p:nvPr/>
        </p:nvSpPr>
        <p:spPr>
          <a:xfrm>
            <a:off x="831850" y="3259179"/>
            <a:ext cx="5943599" cy="3016210"/>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  </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Catapults and other research collaboration opportunities</a:t>
            </a:r>
          </a:p>
          <a:p>
            <a:pPr marL="457200" indent="-457200">
              <a:spcAft>
                <a:spcPts val="1200"/>
              </a:spcAft>
              <a:buFont typeface="Arial" panose="020B0604020202020204" pitchFamily="34" charset="0"/>
              <a:buChar char="•"/>
            </a:pPr>
            <a:r>
              <a:rPr lang="en-GB" sz="3200" dirty="0">
                <a:solidFill>
                  <a:srgbClr val="06204C"/>
                </a:solidFill>
                <a:effectLst/>
                <a:latin typeface="Arial" panose="020B0604020202020204" pitchFamily="34" charset="0"/>
                <a:cs typeface="Arial" panose="020B0604020202020204" pitchFamily="34" charset="0"/>
              </a:rPr>
              <a:t>Cluster organisations</a:t>
            </a:r>
          </a:p>
        </p:txBody>
      </p:sp>
      <p:sp>
        <p:nvSpPr>
          <p:cNvPr id="2" name="object 3">
            <a:extLst>
              <a:ext uri="{FF2B5EF4-FFF2-40B4-BE49-F238E27FC236}">
                <a16:creationId xmlns:a16="http://schemas.microsoft.com/office/drawing/2014/main" id="{C40A3D8C-20FD-F4D4-1656-568E636C45D7}"/>
              </a:ext>
            </a:extLst>
          </p:cNvPr>
          <p:cNvSpPr txBox="1">
            <a:spLocks/>
          </p:cNvSpPr>
          <p:nvPr/>
        </p:nvSpPr>
        <p:spPr>
          <a:xfrm>
            <a:off x="831850" y="0"/>
            <a:ext cx="2565575" cy="637849"/>
          </a:xfrm>
          <a:prstGeom prst="rect">
            <a:avLst/>
          </a:prstGeom>
          <a:solidFill>
            <a:srgbClr val="06204C"/>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Enablers</a:t>
            </a:r>
          </a:p>
        </p:txBody>
      </p:sp>
      <p:sp>
        <p:nvSpPr>
          <p:cNvPr id="16" name="TextBox 15">
            <a:extLst>
              <a:ext uri="{FF2B5EF4-FFF2-40B4-BE49-F238E27FC236}">
                <a16:creationId xmlns:a16="http://schemas.microsoft.com/office/drawing/2014/main" id="{15B4BAB2-F9DE-08DA-7BB4-BF2EBC2EFB9F}"/>
              </a:ext>
            </a:extLst>
          </p:cNvPr>
          <p:cNvSpPr txBox="1"/>
          <p:nvPr/>
        </p:nvSpPr>
        <p:spPr>
          <a:xfrm>
            <a:off x="831850" y="6622311"/>
            <a:ext cx="5943599" cy="584775"/>
          </a:xfrm>
          <a:prstGeom prst="rect">
            <a:avLst/>
          </a:prstGeom>
          <a:noFill/>
        </p:spPr>
        <p:txBody>
          <a:bodyPr wrap="square" anchor="t" anchorCtr="0">
            <a:spAutoFit/>
          </a:bodyPr>
          <a:lstStyle/>
          <a:p>
            <a:r>
              <a:rPr lang="en-GB" sz="3200" b="1" dirty="0">
                <a:solidFill>
                  <a:srgbClr val="051E4B"/>
                </a:solidFill>
                <a:effectLst/>
                <a:latin typeface="Arial" panose="020B0604020202020204" pitchFamily="34" charset="0"/>
                <a:cs typeface="Arial" panose="020B0604020202020204" pitchFamily="34" charset="0"/>
              </a:rPr>
              <a:t>Investible opportunities</a:t>
            </a:r>
            <a:endParaRPr lang="en-GB" sz="3200" b="1" dirty="0">
              <a:solidFill>
                <a:srgbClr val="06204C"/>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1558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erson wearing goggles and white coat&#10;&#10;Description automatically generated">
            <a:extLst>
              <a:ext uri="{FF2B5EF4-FFF2-40B4-BE49-F238E27FC236}">
                <a16:creationId xmlns:a16="http://schemas.microsoft.com/office/drawing/2014/main" id="{DBB91F8A-A23D-9D64-1BEB-51F13975B5CE}"/>
              </a:ext>
            </a:extLst>
          </p:cNvPr>
          <p:cNvPicPr>
            <a:picLocks noChangeAspect="1"/>
          </p:cNvPicPr>
          <p:nvPr/>
        </p:nvPicPr>
        <p:blipFill rotWithShape="1">
          <a:blip r:embed="rId2">
            <a:extLst>
              <a:ext uri="{28A0092B-C50C-407E-A947-70E740481C1C}">
                <a14:useLocalDpi xmlns:a14="http://schemas.microsoft.com/office/drawing/2010/main" val="0"/>
              </a:ext>
            </a:extLst>
          </a:blip>
          <a:srcRect l="-9384" r="9384"/>
          <a:stretch/>
        </p:blipFill>
        <p:spPr>
          <a:xfrm>
            <a:off x="0" y="397"/>
            <a:ext cx="20104104" cy="11308556"/>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51E4B"/>
                </a:solidFill>
                <a:effectLst/>
                <a:latin typeface="Arial" panose="020B0604020202020204" pitchFamily="34" charset="0"/>
                <a:cs typeface="Arial" panose="020B0604020202020204" pitchFamily="34" charset="0"/>
              </a:rPr>
              <a:t>Electrics and </a:t>
            </a:r>
            <a:br>
              <a:rPr lang="en-GB" sz="4800" b="1" dirty="0">
                <a:solidFill>
                  <a:srgbClr val="051E4B"/>
                </a:solidFill>
                <a:effectLst/>
                <a:latin typeface="Arial" panose="020B0604020202020204" pitchFamily="34" charset="0"/>
                <a:cs typeface="Arial" panose="020B0604020202020204" pitchFamily="34" charset="0"/>
              </a:rPr>
            </a:br>
            <a:r>
              <a:rPr lang="en-GB" sz="4800" b="1" dirty="0">
                <a:solidFill>
                  <a:srgbClr val="051E4B"/>
                </a:solidFill>
                <a:effectLst/>
                <a:latin typeface="Arial" panose="020B0604020202020204" pitchFamily="34" charset="0"/>
                <a:cs typeface="Arial" panose="020B0604020202020204" pitchFamily="34" charset="0"/>
              </a:rPr>
              <a:t>grid technology</a:t>
            </a: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16002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3" name="object 2">
            <a:extLst>
              <a:ext uri="{FF2B5EF4-FFF2-40B4-BE49-F238E27FC236}">
                <a16:creationId xmlns:a16="http://schemas.microsoft.com/office/drawing/2014/main" id="{DD0881A9-DFE6-22A5-D42A-E74A30F84FF1}"/>
              </a:ext>
            </a:extLst>
          </p:cNvPr>
          <p:cNvSpPr/>
          <p:nvPr/>
        </p:nvSpPr>
        <p:spPr>
          <a:xfrm>
            <a:off x="12496134" y="1158875"/>
            <a:ext cx="154940" cy="797674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12819444" y="1158875"/>
            <a:ext cx="6245860" cy="7976745"/>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DFDFD"/>
                </a:solidFill>
                <a:effectLst/>
                <a:latin typeface="Arial" panose="020B0604020202020204" pitchFamily="34" charset="0"/>
                <a:cs typeface="Arial" panose="020B0604020202020204" pitchFamily="34" charset="0"/>
              </a:rPr>
              <a:t>University of Nottingham – Power Electronics </a:t>
            </a:r>
            <a:br>
              <a:rPr lang="en-GB" sz="3200" b="1" dirty="0">
                <a:solidFill>
                  <a:srgbClr val="FDFDFD"/>
                </a:solidFill>
                <a:effectLst/>
                <a:latin typeface="Arial" panose="020B0604020202020204" pitchFamily="34" charset="0"/>
                <a:cs typeface="Arial" panose="020B0604020202020204" pitchFamily="34" charset="0"/>
              </a:rPr>
            </a:br>
            <a:r>
              <a:rPr lang="en-GB" sz="3200" b="1" dirty="0">
                <a:solidFill>
                  <a:srgbClr val="FDFDFD"/>
                </a:solidFill>
                <a:effectLst/>
                <a:latin typeface="Arial" panose="020B0604020202020204" pitchFamily="34" charset="0"/>
                <a:cs typeface="Arial" panose="020B0604020202020204" pitchFamily="34" charset="0"/>
              </a:rPr>
              <a:t>Machine Centre</a:t>
            </a:r>
            <a:endParaRPr lang="en-GB" sz="3200" b="1" dirty="0">
              <a:solidFill>
                <a:srgbClr val="FDFDFD"/>
              </a:solidFill>
              <a:latin typeface="Arial" panose="020B0604020202020204" pitchFamily="34" charset="0"/>
              <a:cs typeface="Arial" panose="020B0604020202020204" pitchFamily="34" charset="0"/>
            </a:endParaRPr>
          </a:p>
          <a:p>
            <a:r>
              <a:rPr lang="en-GB" sz="2400" dirty="0">
                <a:solidFill>
                  <a:srgbClr val="FDFDFD"/>
                </a:solidFill>
                <a:effectLst/>
                <a:latin typeface="Arial" panose="020B0604020202020204" pitchFamily="34" charset="0"/>
                <a:cs typeface="Arial" panose="020B0604020202020204" pitchFamily="34" charset="0"/>
              </a:rPr>
              <a:t>The PEMC is a purpose built centre for the Power Electronics, Machines, and Control research group from a total £23.5 million of investment from various sources. There are three purpose-built labs: High Power, Power Electronics, and Drives. The research group is internationally renowned and one of the largest in its field with 19 academic staff, 60 research fellows, and around 70 PhD students. Research themes include power electronic systems, electrical machines, electric motor drives and systems, and power electronic integration. The Centre delivers high-impact teaching, research and industrial collaborations.</a:t>
            </a:r>
          </a:p>
        </p:txBody>
      </p:sp>
      <p:sp>
        <p:nvSpPr>
          <p:cNvPr id="12" name="TextBox 11">
            <a:extLst>
              <a:ext uri="{FF2B5EF4-FFF2-40B4-BE49-F238E27FC236}">
                <a16:creationId xmlns:a16="http://schemas.microsoft.com/office/drawing/2014/main" id="{9B940D28-E8EE-689B-4435-672A0461228C}"/>
              </a:ext>
            </a:extLst>
          </p:cNvPr>
          <p:cNvSpPr txBox="1"/>
          <p:nvPr/>
        </p:nvSpPr>
        <p:spPr>
          <a:xfrm>
            <a:off x="831850" y="3259179"/>
            <a:ext cx="5943599" cy="584775"/>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p:txBody>
      </p:sp>
      <p:sp>
        <p:nvSpPr>
          <p:cNvPr id="2" name="object 3">
            <a:extLst>
              <a:ext uri="{FF2B5EF4-FFF2-40B4-BE49-F238E27FC236}">
                <a16:creationId xmlns:a16="http://schemas.microsoft.com/office/drawing/2014/main" id="{C40A3D8C-20FD-F4D4-1656-568E636C45D7}"/>
              </a:ext>
            </a:extLst>
          </p:cNvPr>
          <p:cNvSpPr txBox="1">
            <a:spLocks/>
          </p:cNvSpPr>
          <p:nvPr/>
        </p:nvSpPr>
        <p:spPr>
          <a:xfrm>
            <a:off x="831850" y="0"/>
            <a:ext cx="2565575" cy="637849"/>
          </a:xfrm>
          <a:prstGeom prst="rect">
            <a:avLst/>
          </a:prstGeom>
          <a:solidFill>
            <a:srgbClr val="06204C"/>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Enablers</a:t>
            </a:r>
          </a:p>
        </p:txBody>
      </p:sp>
      <p:sp>
        <p:nvSpPr>
          <p:cNvPr id="16" name="TextBox 15">
            <a:extLst>
              <a:ext uri="{FF2B5EF4-FFF2-40B4-BE49-F238E27FC236}">
                <a16:creationId xmlns:a16="http://schemas.microsoft.com/office/drawing/2014/main" id="{15B4BAB2-F9DE-08DA-7BB4-BF2EBC2EFB9F}"/>
              </a:ext>
            </a:extLst>
          </p:cNvPr>
          <p:cNvSpPr txBox="1"/>
          <p:nvPr/>
        </p:nvSpPr>
        <p:spPr>
          <a:xfrm>
            <a:off x="831850" y="4314846"/>
            <a:ext cx="5943599" cy="584775"/>
          </a:xfrm>
          <a:prstGeom prst="rect">
            <a:avLst/>
          </a:prstGeom>
          <a:noFill/>
        </p:spPr>
        <p:txBody>
          <a:bodyPr wrap="square" anchor="t" anchorCtr="0">
            <a:spAutoFit/>
          </a:bodyPr>
          <a:lstStyle/>
          <a:p>
            <a:r>
              <a:rPr lang="en-GB" sz="3200" b="1" dirty="0">
                <a:solidFill>
                  <a:srgbClr val="051E4B"/>
                </a:solidFill>
                <a:effectLst/>
                <a:latin typeface="Arial" panose="020B0604020202020204" pitchFamily="34" charset="0"/>
                <a:cs typeface="Arial" panose="020B0604020202020204" pitchFamily="34" charset="0"/>
              </a:rPr>
              <a:t>Training</a:t>
            </a:r>
            <a:endParaRPr lang="en-GB" sz="3200" b="1" dirty="0">
              <a:solidFill>
                <a:srgbClr val="06204C"/>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1481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6204C"/>
        </a:solidFill>
        <a:effectLst/>
      </p:bgPr>
    </p:bg>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7685F7C5-539C-590B-5758-BCA2268654EC}"/>
              </a:ext>
            </a:extLst>
          </p:cNvPr>
          <p:cNvSpPr txBox="1">
            <a:spLocks/>
          </p:cNvSpPr>
          <p:nvPr/>
        </p:nvSpPr>
        <p:spPr>
          <a:xfrm>
            <a:off x="1670050" y="2530475"/>
            <a:ext cx="7162800" cy="6257482"/>
          </a:xfrm>
          <a:prstGeom prst="rect">
            <a:avLst/>
          </a:prstGeom>
        </p:spPr>
        <p:txBody>
          <a:bodyPr vert="horz" wrap="square" lIns="0" tIns="100965" rIns="0" bIns="0" rtlCol="0">
            <a:spAutoFit/>
          </a:bodyPr>
          <a:lstStyle>
            <a:lvl1pPr>
              <a:defRPr>
                <a:latin typeface="+mj-lt"/>
                <a:ea typeface="+mj-ea"/>
                <a:cs typeface="+mj-cs"/>
              </a:defRPr>
            </a:lvl1pPr>
          </a:lstStyle>
          <a:p>
            <a:r>
              <a:rPr lang="en-GB" sz="4000" dirty="0">
                <a:solidFill>
                  <a:srgbClr val="FEFEFE"/>
                </a:solidFill>
                <a:effectLst/>
                <a:latin typeface="Arial" panose="020B0604020202020204" pitchFamily="34" charset="0"/>
                <a:cs typeface="Arial" panose="020B0604020202020204" pitchFamily="34" charset="0"/>
              </a:rPr>
              <a:t>The Midlands is home to a great zero carbon energy cluster. For over a century, </a:t>
            </a:r>
            <a:br>
              <a:rPr lang="en-GB" sz="4000" dirty="0">
                <a:solidFill>
                  <a:srgbClr val="FEFEFE"/>
                </a:solidFill>
                <a:effectLst/>
                <a:latin typeface="Arial" panose="020B0604020202020204" pitchFamily="34" charset="0"/>
                <a:cs typeface="Arial" panose="020B0604020202020204" pitchFamily="34" charset="0"/>
              </a:rPr>
            </a:br>
            <a:r>
              <a:rPr lang="en-GB" sz="4000" dirty="0">
                <a:solidFill>
                  <a:srgbClr val="FEFEFE"/>
                </a:solidFill>
                <a:effectLst/>
                <a:latin typeface="Arial" panose="020B0604020202020204" pitchFamily="34" charset="0"/>
                <a:cs typeface="Arial" panose="020B0604020202020204" pitchFamily="34" charset="0"/>
              </a:rPr>
              <a:t>the Midlands has developed technologies, and pioneered new ways of generating energy for homes, businesses, schools and hospitals. One in four of all energy and low carbon jobs, in England, are in the Midlands.</a:t>
            </a:r>
          </a:p>
        </p:txBody>
      </p:sp>
      <p:sp>
        <p:nvSpPr>
          <p:cNvPr id="4" name="object 12">
            <a:extLst>
              <a:ext uri="{FF2B5EF4-FFF2-40B4-BE49-F238E27FC236}">
                <a16:creationId xmlns:a16="http://schemas.microsoft.com/office/drawing/2014/main" id="{EF94BEDE-9A45-3F3C-2A79-2567553FD7F1}"/>
              </a:ext>
            </a:extLst>
          </p:cNvPr>
          <p:cNvSpPr/>
          <p:nvPr/>
        </p:nvSpPr>
        <p:spPr>
          <a:xfrm>
            <a:off x="1139405" y="2530475"/>
            <a:ext cx="152400" cy="6286533"/>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8" name="Picture 7" descr="A person wearing gloves and white coat&#10;&#10;Description automatically generated">
            <a:extLst>
              <a:ext uri="{FF2B5EF4-FFF2-40B4-BE49-F238E27FC236}">
                <a16:creationId xmlns:a16="http://schemas.microsoft.com/office/drawing/2014/main" id="{AAC93EC7-B2D1-1E1D-0506-C1B7A14F6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2050" y="0"/>
            <a:ext cx="10052757" cy="11309350"/>
          </a:xfrm>
          <a:prstGeom prst="rect">
            <a:avLst/>
          </a:prstGeom>
        </p:spPr>
      </p:pic>
    </p:spTree>
    <p:extLst>
      <p:ext uri="{BB962C8B-B14F-4D97-AF65-F5344CB8AC3E}">
        <p14:creationId xmlns:p14="http://schemas.microsoft.com/office/powerpoint/2010/main" val="4213621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person looking through a microscope&#10;&#10;Description automatically generated">
            <a:extLst>
              <a:ext uri="{FF2B5EF4-FFF2-40B4-BE49-F238E27FC236}">
                <a16:creationId xmlns:a16="http://schemas.microsoft.com/office/drawing/2014/main" id="{E87345AB-64B0-16FA-EC23-1BBF20DAEA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4" name="object 2">
            <a:extLst>
              <a:ext uri="{FF2B5EF4-FFF2-40B4-BE49-F238E27FC236}">
                <a16:creationId xmlns:a16="http://schemas.microsoft.com/office/drawing/2014/main" id="{5F490E34-BE7C-F9C2-E918-542E62314586}"/>
              </a:ext>
            </a:extLst>
          </p:cNvPr>
          <p:cNvSpPr/>
          <p:nvPr/>
        </p:nvSpPr>
        <p:spPr>
          <a:xfrm>
            <a:off x="0" y="0"/>
            <a:ext cx="2010410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83838"/>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 name="object 3">
            <a:extLst>
              <a:ext uri="{FF2B5EF4-FFF2-40B4-BE49-F238E27FC236}">
                <a16:creationId xmlns:a16="http://schemas.microsoft.com/office/drawing/2014/main" id="{90884B99-3953-D779-3676-4490ED6E358F}"/>
              </a:ext>
            </a:extLst>
          </p:cNvPr>
          <p:cNvSpPr txBox="1">
            <a:spLocks/>
          </p:cNvSpPr>
          <p:nvPr/>
        </p:nvSpPr>
        <p:spPr>
          <a:xfrm>
            <a:off x="2736850" y="4816475"/>
            <a:ext cx="10439400" cy="1025281"/>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rgbClr val="FEFEFE"/>
                </a:solidFill>
                <a:effectLst/>
                <a:latin typeface="Arial" panose="020B0604020202020204" pitchFamily="34" charset="0"/>
                <a:cs typeface="Arial" panose="020B0604020202020204" pitchFamily="34" charset="0"/>
              </a:rPr>
              <a:t>Work with us</a:t>
            </a:r>
            <a:endParaRPr lang="en-GB" sz="6000" dirty="0">
              <a:solidFill>
                <a:srgbClr val="FEFEFE"/>
              </a:solidFill>
              <a:effectLst/>
              <a:latin typeface="Arial" panose="020B0604020202020204" pitchFamily="34" charset="0"/>
              <a:cs typeface="Arial" panose="020B0604020202020204" pitchFamily="34" charset="0"/>
            </a:endParaRPr>
          </a:p>
        </p:txBody>
      </p:sp>
      <p:sp>
        <p:nvSpPr>
          <p:cNvPr id="3" name="object 12">
            <a:extLst>
              <a:ext uri="{FF2B5EF4-FFF2-40B4-BE49-F238E27FC236}">
                <a16:creationId xmlns:a16="http://schemas.microsoft.com/office/drawing/2014/main" id="{D8A09721-E56D-CEE1-121A-E8F3757FEE99}"/>
              </a:ext>
            </a:extLst>
          </p:cNvPr>
          <p:cNvSpPr/>
          <p:nvPr/>
        </p:nvSpPr>
        <p:spPr>
          <a:xfrm>
            <a:off x="2206204" y="4816475"/>
            <a:ext cx="152400" cy="11430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087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building with a red triangle&#10;&#10;Description automatically generated">
            <a:extLst>
              <a:ext uri="{FF2B5EF4-FFF2-40B4-BE49-F238E27FC236}">
                <a16:creationId xmlns:a16="http://schemas.microsoft.com/office/drawing/2014/main" id="{D48408C3-8F39-4D86-6925-22D26D1A0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1915775"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Our universities</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4835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122778"/>
            <a:ext cx="10210800" cy="7971413"/>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From the Midlands, 90% of the UK’s population and businesses are less than a four-hour drive away; 45% of heavy rail freight and 33% of heavy road freight comes from, goes to, or passes through the Midlands and, with the advent of HS2, London will be less than an hour away. By air, the Midlands is home to two international airports – Paris is just a 90 minute flight away – with access to the seaports of the Humber.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The Midlands are home to 11 million people, 15% of the UK’s GVA, and the only inland freeport. This is critical to dispersing the output of the Midlands and accessing the potential markets of not only the wider UK, but Europe and international buyers. The region is constantly growing with new development sites and spaces for bespoke builds, including labs, test spaces, and offices.</a:t>
            </a:r>
          </a:p>
        </p:txBody>
      </p:sp>
    </p:spTree>
    <p:extLst>
      <p:ext uri="{BB962C8B-B14F-4D97-AF65-F5344CB8AC3E}">
        <p14:creationId xmlns:p14="http://schemas.microsoft.com/office/powerpoint/2010/main" val="2078511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building with a red triangle&#10;&#10;Description automatically generated">
            <a:extLst>
              <a:ext uri="{FF2B5EF4-FFF2-40B4-BE49-F238E27FC236}">
                <a16:creationId xmlns:a16="http://schemas.microsoft.com/office/drawing/2014/main" id="{D48408C3-8F39-4D86-6925-22D26D1A0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00520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6781800"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Directory of contacts across the Midlands </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6382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7436BA47-59C9-1C35-7404-20DCF0814110}"/>
              </a:ext>
            </a:extLst>
          </p:cNvPr>
          <p:cNvGraphicFramePr>
            <a:graphicFrameLocks noGrp="1"/>
          </p:cNvGraphicFramePr>
          <p:nvPr>
            <p:extLst>
              <p:ext uri="{D42A27DB-BD31-4B8C-83A1-F6EECF244321}">
                <p14:modId xmlns:p14="http://schemas.microsoft.com/office/powerpoint/2010/main" val="192590183"/>
              </p:ext>
            </p:extLst>
          </p:nvPr>
        </p:nvGraphicFramePr>
        <p:xfrm>
          <a:off x="1468437" y="2753697"/>
          <a:ext cx="17384712" cy="7209719"/>
        </p:xfrm>
        <a:graphic>
          <a:graphicData uri="http://schemas.openxmlformats.org/drawingml/2006/table">
            <a:tbl>
              <a:tblPr/>
              <a:tblGrid>
                <a:gridCol w="4659313">
                  <a:extLst>
                    <a:ext uri="{9D8B030D-6E8A-4147-A177-3AD203B41FA5}">
                      <a16:colId xmlns:a16="http://schemas.microsoft.com/office/drawing/2014/main" val="293209835"/>
                    </a:ext>
                  </a:extLst>
                </a:gridCol>
                <a:gridCol w="8077200">
                  <a:extLst>
                    <a:ext uri="{9D8B030D-6E8A-4147-A177-3AD203B41FA5}">
                      <a16:colId xmlns:a16="http://schemas.microsoft.com/office/drawing/2014/main" val="836393115"/>
                    </a:ext>
                  </a:extLst>
                </a:gridCol>
                <a:gridCol w="4648199">
                  <a:extLst>
                    <a:ext uri="{9D8B030D-6E8A-4147-A177-3AD203B41FA5}">
                      <a16:colId xmlns:a16="http://schemas.microsoft.com/office/drawing/2014/main" val="619619075"/>
                    </a:ext>
                  </a:extLst>
                </a:gridCol>
              </a:tblGrid>
              <a:tr h="516599">
                <a:tc>
                  <a:txBody>
                    <a:bodyPr/>
                    <a:lstStyle/>
                    <a:p>
                      <a:r>
                        <a:rPr lang="en-GB" sz="2400" b="1" dirty="0">
                          <a:solidFill>
                            <a:srgbClr val="FEFEFE"/>
                          </a:solidFill>
                          <a:effectLst/>
                          <a:latin typeface="Euclid Flex B Bold" panose="020B0504000000000000" pitchFamily="34" charset="77"/>
                        </a:rPr>
                        <a:t>University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tc>
                  <a:txBody>
                    <a:bodyPr/>
                    <a:lstStyle/>
                    <a:p>
                      <a:r>
                        <a:rPr lang="en-GB" sz="2400" b="1" dirty="0">
                          <a:solidFill>
                            <a:srgbClr val="FEFEFE"/>
                          </a:solidFill>
                          <a:effectLst/>
                          <a:latin typeface="Euclid Flex B Bold" panose="020B0504000000000000" pitchFamily="34" charset="77"/>
                        </a:rPr>
                        <a:t>Business engagement and Technology Transfer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tc>
                  <a:txBody>
                    <a:bodyPr/>
                    <a:lstStyle/>
                    <a:p>
                      <a:r>
                        <a:rPr lang="en-GB" sz="2400" b="1" dirty="0">
                          <a:solidFill>
                            <a:srgbClr val="FEFEFE"/>
                          </a:solidFill>
                          <a:effectLst/>
                          <a:latin typeface="Euclid Flex B Bold" panose="020B0504000000000000" pitchFamily="34" charset="77"/>
                        </a:rPr>
                        <a:t>Careers service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extLst>
                  <a:ext uri="{0D108BD9-81ED-4DB2-BD59-A6C34878D82A}">
                    <a16:rowId xmlns:a16="http://schemas.microsoft.com/office/drawing/2014/main" val="123354757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Aston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rke@aston.ac.uk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employerteam@aston.ac.uk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77661689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Birmingham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info@enterprise.bham.ac.uk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recruiters@contacts.bham.ac.uk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46866165"/>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Coventry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ei@coventry.ac.uk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talentteam@coventry.ac.uk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9782456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Cranfield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business@cranfield.ac.uk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cranfieldcareers@cranfield.ac.uk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806654545"/>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De Montfort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businessservices@dmu.ac.uk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employerliaison@dmu.ac.uk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8229061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Derby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businessgateway@derby.ac.uk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employerteam@derby.ac.uk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2560137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Harper Adams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reception@harper-adams.ac.uk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careers@harper-adams.ac.uk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41045078"/>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Keele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gateway@keele.ac.uk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gateway@keele.ac.uk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256316898"/>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Leicester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redenterprise@le.ac.uk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employer.services@le.ac.uk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24808937"/>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Lincoln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enterprise@lincoln.ac.uk</a:t>
                      </a:r>
                      <a:r>
                        <a:rPr lang="en-GB" sz="1800" b="0" i="0" u="none" strike="noStrike" dirty="0">
                          <a:solidFill>
                            <a:srgbClr val="000000"/>
                          </a:solidFill>
                          <a:effectLst/>
                          <a:latin typeface="Arial" panose="020B0604020202020204" pitchFamily="34" charset="0"/>
                          <a:cs typeface="Arial" panose="020B0604020202020204" pitchFamily="34" charset="0"/>
                        </a:rPr>
                        <a:t>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careers@lincoln.ac.uk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972290696"/>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Loughborough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innovation@mailbox.lboro.ac.uk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employer.services@lboro.ac.uk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9083486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Nottingham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workwithus@nottingham.ac.uk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recruiterservices@nottingham.ac.uk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0871931"/>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Nottingham Trent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workingwithyou@ntu.ac.uk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talent@ntu.ac.uk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05386290"/>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Warwick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ventures@warwick.ac.uk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employerconnect@warwick.ac.uk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384075103"/>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Wolverhampton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engage@wlv.ac.uk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theworkplace@wlv.ac.uk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3414584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Worcester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researchforbusiness@wor.ac.uk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careers@worc.ac.uk</a:t>
                      </a:r>
                      <a:r>
                        <a:rPr lang="en-GB" sz="1800" b="0" i="0" u="none" strike="noStrike" dirty="0">
                          <a:solidFill>
                            <a:srgbClr val="000000"/>
                          </a:solidFill>
                          <a:effectLst/>
                          <a:latin typeface="Arial" panose="020B0604020202020204" pitchFamily="34" charset="0"/>
                          <a:cs typeface="Arial" panose="020B0604020202020204" pitchFamily="34" charset="0"/>
                        </a:rPr>
                        <a:t>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994796191"/>
                  </a:ext>
                </a:extLst>
              </a:tr>
            </a:tbl>
          </a:graphicData>
        </a:graphic>
      </p:graphicFrame>
    </p:spTree>
    <p:extLst>
      <p:ext uri="{BB962C8B-B14F-4D97-AF65-F5344CB8AC3E}">
        <p14:creationId xmlns:p14="http://schemas.microsoft.com/office/powerpoint/2010/main" val="2837571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B91B898-1034-9D76-0338-306BBE221318}"/>
              </a:ext>
            </a:extLst>
          </p:cNvPr>
          <p:cNvSpPr/>
          <p:nvPr/>
        </p:nvSpPr>
        <p:spPr>
          <a:xfrm>
            <a:off x="10052050" y="0"/>
            <a:ext cx="100520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71CAF2"/>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3056606"/>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51E4B"/>
                </a:solidFill>
                <a:effectLst/>
                <a:latin typeface="Arial" panose="020B0604020202020204" pitchFamily="34" charset="0"/>
                <a:cs typeface="Arial" panose="020B0604020202020204" pitchFamily="34" charset="0"/>
              </a:rPr>
              <a:t>Energy Research Accelerator – at the forefront of energy innovation</a:t>
            </a: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3056606"/>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F358AD4-9683-53FC-0128-ABBF865795E0}"/>
              </a:ext>
            </a:extLst>
          </p:cNvPr>
          <p:cNvSpPr txBox="1"/>
          <p:nvPr/>
        </p:nvSpPr>
        <p:spPr>
          <a:xfrm>
            <a:off x="831851" y="4585491"/>
            <a:ext cx="6248400" cy="5016758"/>
          </a:xfrm>
          <a:prstGeom prst="rect">
            <a:avLst/>
          </a:prstGeom>
          <a:noFill/>
        </p:spPr>
        <p:txBody>
          <a:bodyPr wrap="square" anchor="t" anchorCtr="0">
            <a:spAutoFit/>
          </a:bodyPr>
          <a:lstStyle/>
          <a:p>
            <a:r>
              <a:rPr lang="en-GB" sz="3200" dirty="0">
                <a:solidFill>
                  <a:srgbClr val="051E4B"/>
                </a:solidFill>
                <a:effectLst/>
                <a:latin typeface="Arial" panose="020B0604020202020204" pitchFamily="34" charset="0"/>
                <a:cs typeface="Arial" panose="020B0604020202020204" pitchFamily="34" charset="0"/>
              </a:rPr>
              <a:t>The pioneering Energy Research Accelerator (ERA) brings together 1,400 researchers in eight internationally-recognised research universities from the Midlands region (Aston, Birmingham, Cranfield, </a:t>
            </a:r>
            <a:r>
              <a:rPr lang="en-GB" sz="3200" dirty="0" err="1">
                <a:solidFill>
                  <a:srgbClr val="051E4B"/>
                </a:solidFill>
                <a:effectLst/>
                <a:latin typeface="Arial" panose="020B0604020202020204" pitchFamily="34" charset="0"/>
                <a:cs typeface="Arial" panose="020B0604020202020204" pitchFamily="34" charset="0"/>
              </a:rPr>
              <a:t>Keele</a:t>
            </a:r>
            <a:r>
              <a:rPr lang="en-GB" sz="3200" dirty="0">
                <a:solidFill>
                  <a:srgbClr val="051E4B"/>
                </a:solidFill>
                <a:effectLst/>
                <a:latin typeface="Arial" panose="020B0604020202020204" pitchFamily="34" charset="0"/>
                <a:cs typeface="Arial" panose="020B0604020202020204" pitchFamily="34" charset="0"/>
              </a:rPr>
              <a:t>, Leicester, Loughborough, Nottingham and Warwick) and the British Geological Survey. </a:t>
            </a:r>
          </a:p>
        </p:txBody>
      </p:sp>
      <p:sp>
        <p:nvSpPr>
          <p:cNvPr id="13" name="object 2">
            <a:extLst>
              <a:ext uri="{FF2B5EF4-FFF2-40B4-BE49-F238E27FC236}">
                <a16:creationId xmlns:a16="http://schemas.microsoft.com/office/drawing/2014/main" id="{DD0881A9-DFE6-22A5-D42A-E74A30F84FF1}"/>
              </a:ext>
            </a:extLst>
          </p:cNvPr>
          <p:cNvSpPr/>
          <p:nvPr/>
        </p:nvSpPr>
        <p:spPr>
          <a:xfrm>
            <a:off x="11252740" y="2530475"/>
            <a:ext cx="154940" cy="6037752"/>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11576050" y="2530475"/>
            <a:ext cx="6327356" cy="6037752"/>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chemeClr val="bg1"/>
                </a:solidFill>
                <a:effectLst/>
                <a:latin typeface="Arial" panose="020B0604020202020204" pitchFamily="34" charset="0"/>
                <a:cs typeface="Arial" panose="020B0604020202020204" pitchFamily="34" charset="0"/>
              </a:rPr>
              <a:t>ERA’s research priorities </a:t>
            </a:r>
            <a:br>
              <a:rPr lang="en-GB" sz="3200" b="1" dirty="0">
                <a:solidFill>
                  <a:schemeClr val="bg1"/>
                </a:solidFill>
                <a:effectLst/>
                <a:latin typeface="Arial" panose="020B0604020202020204" pitchFamily="34" charset="0"/>
                <a:cs typeface="Arial" panose="020B0604020202020204" pitchFamily="34" charset="0"/>
              </a:rPr>
            </a:br>
            <a:r>
              <a:rPr lang="en-GB" sz="3200" b="1" dirty="0">
                <a:solidFill>
                  <a:schemeClr val="bg1"/>
                </a:solidFill>
                <a:effectLst/>
                <a:latin typeface="Arial" panose="020B0604020202020204" pitchFamily="34" charset="0"/>
                <a:cs typeface="Arial" panose="020B0604020202020204" pitchFamily="34" charset="0"/>
              </a:rPr>
              <a:t>are focused on:</a:t>
            </a:r>
            <a:endParaRPr lang="en-GB" sz="3200" dirty="0">
              <a:solidFill>
                <a:schemeClr val="bg1"/>
              </a:solidFill>
              <a:effectLst/>
              <a:latin typeface="Arial" panose="020B0604020202020204" pitchFamily="34" charset="0"/>
              <a:cs typeface="Arial" panose="020B0604020202020204" pitchFamily="34" charset="0"/>
            </a:endParaRPr>
          </a:p>
          <a:p>
            <a:pPr marL="342900" indent="-342900">
              <a:spcAft>
                <a:spcPts val="1200"/>
              </a:spcAft>
              <a:buFont typeface="Arial" panose="020B0604020202020204" pitchFamily="34" charset="0"/>
              <a:buChar char="•"/>
            </a:pPr>
            <a:r>
              <a:rPr lang="en-GB" sz="2400" b="1" dirty="0">
                <a:solidFill>
                  <a:schemeClr val="bg1"/>
                </a:solidFill>
                <a:effectLst/>
                <a:latin typeface="Arial" panose="020B0604020202020204" pitchFamily="34" charset="0"/>
                <a:cs typeface="Arial" panose="020B0604020202020204" pitchFamily="34" charset="0"/>
              </a:rPr>
              <a:t>Energy and the built environment</a:t>
            </a:r>
          </a:p>
          <a:p>
            <a:pPr marL="342900" indent="-342900">
              <a:spcAft>
                <a:spcPts val="1200"/>
              </a:spcAft>
              <a:buFont typeface="Arial" panose="020B0604020202020204" pitchFamily="34" charset="0"/>
              <a:buChar char="•"/>
            </a:pPr>
            <a:r>
              <a:rPr lang="en-GB" sz="2400" b="1" dirty="0">
                <a:solidFill>
                  <a:schemeClr val="bg1"/>
                </a:solidFill>
                <a:effectLst/>
                <a:latin typeface="Arial" panose="020B0604020202020204" pitchFamily="34" charset="0"/>
                <a:cs typeface="Arial" panose="020B0604020202020204" pitchFamily="34" charset="0"/>
              </a:rPr>
              <a:t>Energy generation and systems</a:t>
            </a:r>
            <a:endParaRPr lang="en-GB" sz="2400" dirty="0">
              <a:solidFill>
                <a:schemeClr val="bg1"/>
              </a:solidFill>
              <a:effectLst/>
              <a:latin typeface="Arial" panose="020B0604020202020204" pitchFamily="34" charset="0"/>
              <a:cs typeface="Arial" panose="020B0604020202020204" pitchFamily="34" charset="0"/>
            </a:endParaRPr>
          </a:p>
          <a:p>
            <a:pPr marL="342900" indent="-342900">
              <a:spcAft>
                <a:spcPts val="1200"/>
              </a:spcAft>
              <a:buFont typeface="Arial" panose="020B0604020202020204" pitchFamily="34" charset="0"/>
              <a:buChar char="•"/>
            </a:pPr>
            <a:r>
              <a:rPr lang="en-GB" sz="2400" b="1" dirty="0">
                <a:solidFill>
                  <a:schemeClr val="bg1"/>
                </a:solidFill>
                <a:effectLst/>
                <a:latin typeface="Arial" panose="020B0604020202020204" pitchFamily="34" charset="0"/>
                <a:cs typeface="Arial" panose="020B0604020202020204" pitchFamily="34" charset="0"/>
              </a:rPr>
              <a:t>Transport and mobility</a:t>
            </a:r>
          </a:p>
          <a:p>
            <a:pPr marL="342900" indent="-342900">
              <a:spcAft>
                <a:spcPts val="1200"/>
              </a:spcAft>
              <a:buFont typeface="Arial" panose="020B0604020202020204" pitchFamily="34" charset="0"/>
              <a:buChar char="•"/>
            </a:pPr>
            <a:r>
              <a:rPr lang="en-GB" sz="2400" b="1" dirty="0">
                <a:solidFill>
                  <a:schemeClr val="bg1"/>
                </a:solidFill>
                <a:effectLst/>
                <a:latin typeface="Arial" panose="020B0604020202020204" pitchFamily="34" charset="0"/>
                <a:cs typeface="Arial" panose="020B0604020202020204" pitchFamily="34" charset="0"/>
              </a:rPr>
              <a:t>Sustainability and people</a:t>
            </a:r>
          </a:p>
          <a:p>
            <a:pPr marL="342900" indent="-342900">
              <a:spcAft>
                <a:spcPts val="1200"/>
              </a:spcAft>
              <a:buFont typeface="Arial" panose="020B0604020202020204" pitchFamily="34" charset="0"/>
              <a:buChar char="•"/>
            </a:pPr>
            <a:r>
              <a:rPr lang="en-GB" sz="2400" b="1" dirty="0">
                <a:solidFill>
                  <a:schemeClr val="bg1"/>
                </a:solidFill>
                <a:effectLst/>
                <a:latin typeface="Arial" panose="020B0604020202020204" pitchFamily="34" charset="0"/>
                <a:cs typeface="Arial" panose="020B0604020202020204" pitchFamily="34" charset="0"/>
              </a:rPr>
              <a:t>Decarbonisation of industry</a:t>
            </a:r>
          </a:p>
          <a:p>
            <a:pPr>
              <a:spcAft>
                <a:spcPts val="1200"/>
              </a:spcAft>
            </a:pPr>
            <a:r>
              <a:rPr lang="en-GB" sz="2400" dirty="0">
                <a:solidFill>
                  <a:schemeClr val="bg1"/>
                </a:solidFill>
                <a:effectLst/>
                <a:latin typeface="Arial" panose="020B0604020202020204" pitchFamily="34" charset="0"/>
                <a:cs typeface="Arial" panose="020B0604020202020204" pitchFamily="34" charset="0"/>
              </a:rPr>
              <a:t>For more information about the Energy Research Accelerator and to find out how it can support you with energy innovation, visit </a:t>
            </a:r>
            <a:r>
              <a:rPr lang="en-GB" sz="2400" b="1" dirty="0" err="1">
                <a:solidFill>
                  <a:schemeClr val="bg1"/>
                </a:solidFill>
                <a:effectLst/>
                <a:latin typeface="Arial" panose="020B0604020202020204" pitchFamily="34" charset="0"/>
                <a:cs typeface="Arial" panose="020B0604020202020204" pitchFamily="34" charset="0"/>
              </a:rPr>
              <a:t>www.era.ac.uk</a:t>
            </a:r>
            <a:r>
              <a:rPr lang="en-GB" sz="2400" b="1" dirty="0">
                <a:solidFill>
                  <a:schemeClr val="bg1"/>
                </a:solidFill>
                <a:effectLst/>
                <a:latin typeface="Arial" panose="020B0604020202020204" pitchFamily="34" charset="0"/>
                <a:cs typeface="Arial" panose="020B0604020202020204" pitchFamily="34" charset="0"/>
              </a:rPr>
              <a:t> </a:t>
            </a:r>
            <a:r>
              <a:rPr lang="en-GB" sz="2400" dirty="0">
                <a:solidFill>
                  <a:schemeClr val="bg1"/>
                </a:solidFill>
                <a:effectLst/>
                <a:latin typeface="Arial" panose="020B0604020202020204" pitchFamily="34" charset="0"/>
                <a:cs typeface="Arial" panose="020B0604020202020204" pitchFamily="34" charset="0"/>
              </a:rPr>
              <a:t>or email </a:t>
            </a:r>
            <a:r>
              <a:rPr lang="en-GB" sz="2400" b="1" dirty="0" err="1">
                <a:solidFill>
                  <a:schemeClr val="bg1"/>
                </a:solidFill>
                <a:effectLst/>
                <a:latin typeface="Arial" panose="020B0604020202020204" pitchFamily="34" charset="0"/>
                <a:cs typeface="Arial" panose="020B0604020202020204" pitchFamily="34" charset="0"/>
              </a:rPr>
              <a:t>enquiries@era.ac.uk</a:t>
            </a:r>
            <a:r>
              <a:rPr lang="en-GB" sz="2400" b="1" dirty="0">
                <a:solidFill>
                  <a:schemeClr val="bg1"/>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47422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B91B898-1034-9D76-0338-306BBE221318}"/>
              </a:ext>
            </a:extLst>
          </p:cNvPr>
          <p:cNvSpPr/>
          <p:nvPr/>
        </p:nvSpPr>
        <p:spPr>
          <a:xfrm>
            <a:off x="10052050" y="0"/>
            <a:ext cx="100520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B2DBD4"/>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2317942"/>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51E4B"/>
                </a:solidFill>
                <a:effectLst/>
                <a:latin typeface="Arial" panose="020B0604020202020204" pitchFamily="34" charset="0"/>
                <a:cs typeface="Arial" panose="020B0604020202020204" pitchFamily="34" charset="0"/>
              </a:rPr>
              <a:t>Developing the Hydrogen Economy through </a:t>
            </a:r>
            <a:r>
              <a:rPr lang="en-GB" sz="4800" b="1" dirty="0" err="1">
                <a:solidFill>
                  <a:srgbClr val="051E4B"/>
                </a:solidFill>
                <a:effectLst/>
                <a:latin typeface="Arial" panose="020B0604020202020204" pitchFamily="34" charset="0"/>
                <a:cs typeface="Arial" panose="020B0604020202020204" pitchFamily="34" charset="0"/>
              </a:rPr>
              <a:t>HyDEX</a:t>
            </a:r>
            <a:r>
              <a:rPr lang="en-GB" sz="4800" b="1" dirty="0">
                <a:solidFill>
                  <a:srgbClr val="051E4B"/>
                </a:solidFill>
                <a:effectLst/>
                <a:latin typeface="Arial" panose="020B0604020202020204" pitchFamily="34" charset="0"/>
                <a:cs typeface="Arial" panose="020B0604020202020204" pitchFamily="34" charset="0"/>
              </a:rPr>
              <a:t> </a:t>
            </a:r>
            <a:endParaRPr lang="en-GB" sz="4800" dirty="0">
              <a:solidFill>
                <a:srgbClr val="051E4B"/>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2317942"/>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F358AD4-9683-53FC-0128-ABBF865795E0}"/>
              </a:ext>
            </a:extLst>
          </p:cNvPr>
          <p:cNvSpPr txBox="1"/>
          <p:nvPr/>
        </p:nvSpPr>
        <p:spPr>
          <a:xfrm>
            <a:off x="831851" y="4293104"/>
            <a:ext cx="6248400" cy="2554545"/>
          </a:xfrm>
          <a:prstGeom prst="rect">
            <a:avLst/>
          </a:prstGeom>
          <a:noFill/>
        </p:spPr>
        <p:txBody>
          <a:bodyPr wrap="square" anchor="t" anchorCtr="0">
            <a:spAutoFit/>
          </a:bodyPr>
          <a:lstStyle/>
          <a:p>
            <a:r>
              <a:rPr lang="en-GB" sz="3200" dirty="0">
                <a:solidFill>
                  <a:srgbClr val="051E4B"/>
                </a:solidFill>
                <a:effectLst/>
                <a:latin typeface="Arial" panose="020B0604020202020204" pitchFamily="34" charset="0"/>
                <a:cs typeface="Arial" panose="020B0604020202020204" pitchFamily="34" charset="0"/>
              </a:rPr>
              <a:t>The Energy Research Accelerator is also working to develop a hydrogen economy in the Midlands through its </a:t>
            </a:r>
            <a:r>
              <a:rPr lang="en-GB" sz="3200" dirty="0" err="1">
                <a:solidFill>
                  <a:srgbClr val="051E4B"/>
                </a:solidFill>
                <a:effectLst/>
                <a:latin typeface="Arial" panose="020B0604020202020204" pitchFamily="34" charset="0"/>
                <a:cs typeface="Arial" panose="020B0604020202020204" pitchFamily="34" charset="0"/>
              </a:rPr>
              <a:t>HyDEX</a:t>
            </a:r>
            <a:r>
              <a:rPr lang="en-GB" sz="3200" dirty="0">
                <a:solidFill>
                  <a:srgbClr val="051E4B"/>
                </a:solidFill>
                <a:effectLst/>
                <a:latin typeface="Arial" panose="020B0604020202020204" pitchFamily="34" charset="0"/>
                <a:cs typeface="Arial" panose="020B0604020202020204" pitchFamily="34" charset="0"/>
              </a:rPr>
              <a:t> programme. </a:t>
            </a:r>
          </a:p>
        </p:txBody>
      </p:sp>
      <p:sp>
        <p:nvSpPr>
          <p:cNvPr id="2" name="object 3">
            <a:extLst>
              <a:ext uri="{FF2B5EF4-FFF2-40B4-BE49-F238E27FC236}">
                <a16:creationId xmlns:a16="http://schemas.microsoft.com/office/drawing/2014/main" id="{2E0AE277-6840-DAB1-5FCA-153D3FA376E5}"/>
              </a:ext>
            </a:extLst>
          </p:cNvPr>
          <p:cNvSpPr txBox="1">
            <a:spLocks/>
          </p:cNvSpPr>
          <p:nvPr/>
        </p:nvSpPr>
        <p:spPr>
          <a:xfrm>
            <a:off x="11728450" y="1158875"/>
            <a:ext cx="5943599" cy="2317942"/>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51E4B"/>
                </a:solidFill>
                <a:effectLst/>
                <a:latin typeface="Arial" panose="020B0604020202020204" pitchFamily="34" charset="0"/>
                <a:cs typeface="Arial" panose="020B0604020202020204" pitchFamily="34" charset="0"/>
              </a:rPr>
              <a:t>Supporting the Midlands’ Nuclear industry </a:t>
            </a:r>
            <a:endParaRPr lang="en-GB" sz="4800" dirty="0">
              <a:solidFill>
                <a:srgbClr val="051E4B"/>
              </a:solidFill>
              <a:effectLst/>
              <a:latin typeface="Arial" panose="020B0604020202020204" pitchFamily="34" charset="0"/>
              <a:cs typeface="Arial" panose="020B0604020202020204" pitchFamily="34" charset="0"/>
            </a:endParaRPr>
          </a:p>
        </p:txBody>
      </p:sp>
      <p:sp>
        <p:nvSpPr>
          <p:cNvPr id="3" name="object 12">
            <a:extLst>
              <a:ext uri="{FF2B5EF4-FFF2-40B4-BE49-F238E27FC236}">
                <a16:creationId xmlns:a16="http://schemas.microsoft.com/office/drawing/2014/main" id="{C1B9E1C4-FFC4-6D7A-BB3B-0CB6354F3AFC}"/>
              </a:ext>
            </a:extLst>
          </p:cNvPr>
          <p:cNvSpPr/>
          <p:nvPr/>
        </p:nvSpPr>
        <p:spPr>
          <a:xfrm>
            <a:off x="11197805" y="1158875"/>
            <a:ext cx="152400" cy="2317942"/>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E93D1A7-C020-F60D-EAD3-FF7631458D8D}"/>
              </a:ext>
            </a:extLst>
          </p:cNvPr>
          <p:cNvSpPr txBox="1"/>
          <p:nvPr/>
        </p:nvSpPr>
        <p:spPr>
          <a:xfrm>
            <a:off x="11118850" y="4293104"/>
            <a:ext cx="7315199" cy="3539430"/>
          </a:xfrm>
          <a:prstGeom prst="rect">
            <a:avLst/>
          </a:prstGeom>
          <a:noFill/>
        </p:spPr>
        <p:txBody>
          <a:bodyPr wrap="square" anchor="t" anchorCtr="0">
            <a:spAutoFit/>
          </a:bodyPr>
          <a:lstStyle/>
          <a:p>
            <a:r>
              <a:rPr lang="en-GB" sz="3200" dirty="0">
                <a:solidFill>
                  <a:srgbClr val="051E4B"/>
                </a:solidFill>
                <a:effectLst/>
                <a:latin typeface="Arial" panose="020B0604020202020204" pitchFamily="34" charset="0"/>
                <a:cs typeface="Arial" panose="020B0604020202020204" pitchFamily="34" charset="0"/>
              </a:rPr>
              <a:t>The Energy Research Accelerator has also established Midlands Nuclear. Midlands Nuclear is bringing together the supply chain with developers, generators, researchers and skills providers to maximise nuclear opportunities in the Midlands region. </a:t>
            </a:r>
          </a:p>
        </p:txBody>
      </p:sp>
    </p:spTree>
    <p:extLst>
      <p:ext uri="{BB962C8B-B14F-4D97-AF65-F5344CB8AC3E}">
        <p14:creationId xmlns:p14="http://schemas.microsoft.com/office/powerpoint/2010/main" val="1400523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building with many cars parked in front of it&#10;&#10;Description automatically generated">
            <a:extLst>
              <a:ext uri="{FF2B5EF4-FFF2-40B4-BE49-F238E27FC236}">
                <a16:creationId xmlns:a16="http://schemas.microsoft.com/office/drawing/2014/main" id="{78483054-5163-D19D-6342-6091B093D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00520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6781800"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Science Park Contacts</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7436BA47-59C9-1C35-7404-20DCF0814110}"/>
              </a:ext>
            </a:extLst>
          </p:cNvPr>
          <p:cNvGraphicFramePr>
            <a:graphicFrameLocks noGrp="1"/>
          </p:cNvGraphicFramePr>
          <p:nvPr>
            <p:extLst>
              <p:ext uri="{D42A27DB-BD31-4B8C-83A1-F6EECF244321}">
                <p14:modId xmlns:p14="http://schemas.microsoft.com/office/powerpoint/2010/main" val="3598451644"/>
              </p:ext>
            </p:extLst>
          </p:nvPr>
        </p:nvGraphicFramePr>
        <p:xfrm>
          <a:off x="1468437" y="2542121"/>
          <a:ext cx="16965613" cy="7628039"/>
        </p:xfrm>
        <a:graphic>
          <a:graphicData uri="http://schemas.openxmlformats.org/drawingml/2006/table">
            <a:tbl>
              <a:tblPr/>
              <a:tblGrid>
                <a:gridCol w="7288213">
                  <a:extLst>
                    <a:ext uri="{9D8B030D-6E8A-4147-A177-3AD203B41FA5}">
                      <a16:colId xmlns:a16="http://schemas.microsoft.com/office/drawing/2014/main" val="293209835"/>
                    </a:ext>
                  </a:extLst>
                </a:gridCol>
                <a:gridCol w="9677400">
                  <a:extLst>
                    <a:ext uri="{9D8B030D-6E8A-4147-A177-3AD203B41FA5}">
                      <a16:colId xmlns:a16="http://schemas.microsoft.com/office/drawing/2014/main" val="836393115"/>
                    </a:ext>
                  </a:extLst>
                </a:gridCol>
              </a:tblGrid>
              <a:tr h="516599">
                <a:tc>
                  <a:txBody>
                    <a:bodyPr/>
                    <a:lstStyle/>
                    <a:p>
                      <a:r>
                        <a:rPr lang="en-GB" sz="2400" b="1" dirty="0">
                          <a:solidFill>
                            <a:srgbClr val="FEFEFE"/>
                          </a:solidFill>
                          <a:effectLst/>
                          <a:latin typeface="Euclid Flex B Bold" panose="020B0504000000000000" pitchFamily="34" charset="77"/>
                        </a:rPr>
                        <a:t>University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tc>
                  <a:txBody>
                    <a:bodyPr/>
                    <a:lstStyle/>
                    <a:p>
                      <a:r>
                        <a:rPr lang="en-GB" sz="2400" b="1" dirty="0">
                          <a:solidFill>
                            <a:srgbClr val="FEFEFE"/>
                          </a:solidFill>
                          <a:effectLst/>
                          <a:latin typeface="Euclid Flex B Bold" panose="020B0504000000000000" pitchFamily="34" charset="77"/>
                        </a:rPr>
                        <a:t>Science or Technology Park</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extLst>
                  <a:ext uri="{0D108BD9-81ED-4DB2-BD59-A6C34878D82A}">
                    <a16:rowId xmlns:a16="http://schemas.microsoft.com/office/drawing/2014/main" val="1233547572"/>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Birmingham Science Park Aston, Birmingham</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info@astonsciencepark.co.uk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776616891"/>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Birmingham Research Park, Birmingham</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brpl@bham.ac.uk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46866165"/>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Coventry University Technology Park, Coventry</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+44 (0) 2476236000</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97824562"/>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Cranfield University Technology Park, Bedfordshire</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joshua.parello@kirkbydiamond.co.uk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806654545"/>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The Innovation Centre, Leicester</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innovationcentre@dmu.ac.uk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8229061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Derby Science Park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+44 (0) 1332 742 800</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2560137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INFINITY Park, Derby</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ssalloway@salloway.com</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41045078"/>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Keele University Science and Innovation Park, Staffordshire</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gateway@keele.ac.uk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256316898"/>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Space Park, Leicester</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enquiries@space-park.co.uk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24808937"/>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Lincoln Science and Innovation Park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enquiry@lincolnsciencepark.co.uk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972290696"/>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Loughborough University Science and Enterprise Park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lusep@lboro.ac.uk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9083486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Nottingham Innovation Park, Nottingham</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reception@unip.nottingham.ac.uk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087193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Nottingham Science Park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regeneration@nottinghamcity.gov.uk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05386290"/>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Warwick Science Park, Coventry</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more-info@uwsp.co.uk</a:t>
                      </a:r>
                      <a:r>
                        <a:rPr lang="en-GB" sz="1800" b="0" i="0" u="none" strike="noStrike" dirty="0">
                          <a:solidFill>
                            <a:srgbClr val="000000"/>
                          </a:solidFill>
                          <a:effectLst/>
                          <a:latin typeface="Arial" panose="020B0604020202020204" pitchFamily="34" charset="0"/>
                          <a:cs typeface="Arial" panose="020B0604020202020204" pitchFamily="34" charset="0"/>
                        </a:rPr>
                        <a:t> </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384075103"/>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Wolverhampton Science Park, Wolverhampton</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joinus@wolverhamptonsp.co.uk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3414584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Birmingham Innovation Quarter, Birmingham</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hello.scitech@bruntwood.co.uk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99479619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Skylon Park, Herefordshire</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info@skylonpark.co.uk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140995874"/>
                  </a:ext>
                </a:extLst>
              </a:tr>
            </a:tbl>
          </a:graphicData>
        </a:graphic>
      </p:graphicFrame>
    </p:spTree>
    <p:extLst>
      <p:ext uri="{BB962C8B-B14F-4D97-AF65-F5344CB8AC3E}">
        <p14:creationId xmlns:p14="http://schemas.microsoft.com/office/powerpoint/2010/main" val="1907782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tree next to a building&#10;&#10;Description automatically generated">
            <a:extLst>
              <a:ext uri="{FF2B5EF4-FFF2-40B4-BE49-F238E27FC236}">
                <a16:creationId xmlns:a16="http://schemas.microsoft.com/office/drawing/2014/main" id="{23B39354-B0C1-F33C-966A-EA022E30EF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69278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5334000" cy="2317942"/>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Investment support across the Midlands </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23240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3760069"/>
            <a:ext cx="5486400" cy="4031873"/>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West Midlands Growth Company offers investors support to find the right networks, receive advice on locations, secure sector specific market research, identify funding support, and generate publicity. </a:t>
            </a:r>
          </a:p>
        </p:txBody>
      </p:sp>
      <p:sp>
        <p:nvSpPr>
          <p:cNvPr id="4" name="object 2">
            <a:extLst>
              <a:ext uri="{FF2B5EF4-FFF2-40B4-BE49-F238E27FC236}">
                <a16:creationId xmlns:a16="http://schemas.microsoft.com/office/drawing/2014/main" id="{9EECC967-0AED-34B7-B6C8-8FCD566CEC46}"/>
              </a:ext>
            </a:extLst>
          </p:cNvPr>
          <p:cNvSpPr/>
          <p:nvPr/>
        </p:nvSpPr>
        <p:spPr>
          <a:xfrm>
            <a:off x="7436390" y="1235075"/>
            <a:ext cx="154940" cy="866379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5" name="object 3">
            <a:extLst>
              <a:ext uri="{FF2B5EF4-FFF2-40B4-BE49-F238E27FC236}">
                <a16:creationId xmlns:a16="http://schemas.microsoft.com/office/drawing/2014/main" id="{DBD2882C-4A9A-229E-622D-ADFF0A6E1404}"/>
              </a:ext>
            </a:extLst>
          </p:cNvPr>
          <p:cNvSpPr txBox="1"/>
          <p:nvPr/>
        </p:nvSpPr>
        <p:spPr>
          <a:xfrm>
            <a:off x="7759699" y="1235075"/>
            <a:ext cx="11433595" cy="1821213"/>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Place focused inward investment support</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Inward investment is supported by dedicated organisations in other parts of the Midlands, as detailed below. </a:t>
            </a:r>
          </a:p>
        </p:txBody>
      </p:sp>
      <p:sp>
        <p:nvSpPr>
          <p:cNvPr id="8" name="object 3">
            <a:extLst>
              <a:ext uri="{FF2B5EF4-FFF2-40B4-BE49-F238E27FC236}">
                <a16:creationId xmlns:a16="http://schemas.microsoft.com/office/drawing/2014/main" id="{7CC12FD9-34F9-B2BA-4F3D-71A5A0D10A00}"/>
              </a:ext>
            </a:extLst>
          </p:cNvPr>
          <p:cNvSpPr txBox="1"/>
          <p:nvPr/>
        </p:nvSpPr>
        <p:spPr>
          <a:xfrm>
            <a:off x="7759700" y="3292475"/>
            <a:ext cx="5563059" cy="6530195"/>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2400" b="1" dirty="0">
                <a:solidFill>
                  <a:srgbClr val="FEFEFE"/>
                </a:solidFill>
                <a:effectLst/>
                <a:latin typeface="Arial" panose="020B0604020202020204" pitchFamily="34" charset="0"/>
                <a:cs typeface="Arial" panose="020B0604020202020204" pitchFamily="34" charset="0"/>
              </a:rPr>
              <a:t>Destination Chesterfield </a:t>
            </a:r>
            <a:br>
              <a:rPr lang="en-GB" sz="2400" b="1"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+44 (0) 1246 207207</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Coventry and Warwickshire</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contact@investcw.co.uk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Marketing Derby</a:t>
            </a:r>
            <a:r>
              <a:rPr lang="en-GB" sz="2400" dirty="0">
                <a:solidFill>
                  <a:srgbClr val="FEFEFE"/>
                </a:solidFill>
                <a:effectLst/>
                <a:latin typeface="Arial" panose="020B0604020202020204" pitchFamily="34" charset="0"/>
                <a:cs typeface="Arial" panose="020B0604020202020204" pitchFamily="34" charset="0"/>
              </a:rPr>
              <a:t> </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invest@marketingderby.co.uk</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Leicester</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enquiries@investinleicester.com</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Nottingham</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enquiries@investinnottingham.co.uk</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Telford</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Invest@telford.gov.uk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Shropshire</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invest@shropshire.gov.uk</a:t>
            </a:r>
            <a:endParaRPr lang="en-GB" sz="2400" dirty="0">
              <a:solidFill>
                <a:srgbClr val="FEFEFE"/>
              </a:solidFill>
              <a:effectLst/>
              <a:latin typeface="Arial" panose="020B0604020202020204" pitchFamily="34" charset="0"/>
              <a:cs typeface="Arial" panose="020B0604020202020204" pitchFamily="34" charset="0"/>
            </a:endParaRPr>
          </a:p>
        </p:txBody>
      </p:sp>
      <p:sp>
        <p:nvSpPr>
          <p:cNvPr id="11" name="object 3">
            <a:extLst>
              <a:ext uri="{FF2B5EF4-FFF2-40B4-BE49-F238E27FC236}">
                <a16:creationId xmlns:a16="http://schemas.microsoft.com/office/drawing/2014/main" id="{62F7771B-FB78-CA61-C8EC-3A02DB9CE03A}"/>
              </a:ext>
            </a:extLst>
          </p:cNvPr>
          <p:cNvSpPr txBox="1"/>
          <p:nvPr/>
        </p:nvSpPr>
        <p:spPr>
          <a:xfrm>
            <a:off x="13685635" y="3292475"/>
            <a:ext cx="5563059" cy="5637643"/>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Stoke-on-Trent</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enquiries@investstoke.co.uk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Staffordshire</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hello@wearestaffordshire.co.uk</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West Midlands</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invest@wmgrowth.com</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Wolverhampton</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invest@wolverhampton.gov.uk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Worcestershire</a:t>
            </a:r>
            <a:br>
              <a:rPr lang="en-GB" sz="2400"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+44 (0) 1905 677888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Team Lincolnshire</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investment@lincolnshire.gov.uk</a:t>
            </a:r>
            <a:endParaRPr lang="en-GB" sz="2400" dirty="0">
              <a:solidFill>
                <a:srgbClr val="FEFEF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9975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erson wearing a white coat and goggles&#10;&#10;Description automatically generated">
            <a:extLst>
              <a:ext uri="{FF2B5EF4-FFF2-40B4-BE49-F238E27FC236}">
                <a16:creationId xmlns:a16="http://schemas.microsoft.com/office/drawing/2014/main" id="{5972553A-7411-8221-E557-A3E09DDFE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397"/>
            <a:ext cx="20104100"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04330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5334000"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UK Investment Support</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714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911475"/>
            <a:ext cx="8458200" cy="747897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UK’s ability to develop new ideas is one of our great strengths, from the jet engine and the bagless vacuum cleaner to MRI scanners and the world wide web. The UK’s talent pool, funding and incentives and business infrastructure all help create an environment of business innovation. Our commitment to world-leading research and development will help your business reach its full potential. We are one of the most innovative countries in the world - ranked in the top 5 countries in the Global Innovation Index 2019. For companies such as Ford, Pfizer, Eli Lilly, Nokia and Eisai, the UK’s business environment is the natural choice for investment in innovation.</a:t>
            </a:r>
          </a:p>
        </p:txBody>
      </p:sp>
    </p:spTree>
    <p:extLst>
      <p:ext uri="{BB962C8B-B14F-4D97-AF65-F5344CB8AC3E}">
        <p14:creationId xmlns:p14="http://schemas.microsoft.com/office/powerpoint/2010/main" val="22529572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395121BD-92D3-AE86-A624-DDE225D9CED8}"/>
              </a:ext>
            </a:extLst>
          </p:cNvPr>
          <p:cNvSpPr/>
          <p:nvPr/>
        </p:nvSpPr>
        <p:spPr>
          <a:xfrm>
            <a:off x="-1" y="0"/>
            <a:ext cx="2010410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3" name="Picture 2" descr="A black background with a red square&#10;&#10;Description automatically generated">
            <a:extLst>
              <a:ext uri="{FF2B5EF4-FFF2-40B4-BE49-F238E27FC236}">
                <a16:creationId xmlns:a16="http://schemas.microsoft.com/office/drawing/2014/main" id="{0811F94D-A3EF-9B48-30A3-840A24DB8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pic>
        <p:nvPicPr>
          <p:cNvPr id="5" name="Picture 4" descr="A logo with white text&#10;&#10;Description automatically generated">
            <a:extLst>
              <a:ext uri="{FF2B5EF4-FFF2-40B4-BE49-F238E27FC236}">
                <a16:creationId xmlns:a16="http://schemas.microsoft.com/office/drawing/2014/main" id="{36E1BB68-1754-422A-BFE2-2EFF427CDC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362" y="8228674"/>
            <a:ext cx="3637000" cy="1921801"/>
          </a:xfrm>
          <a:prstGeom prst="rect">
            <a:avLst/>
          </a:prstGeom>
        </p:spPr>
      </p:pic>
      <p:pic>
        <p:nvPicPr>
          <p:cNvPr id="8" name="Picture 7" descr="A blue sign with white text&#10;&#10;Description automatically generated">
            <a:extLst>
              <a:ext uri="{FF2B5EF4-FFF2-40B4-BE49-F238E27FC236}">
                <a16:creationId xmlns:a16="http://schemas.microsoft.com/office/drawing/2014/main" id="{6AAFC9AB-3490-B4D4-68DD-6D0E906EC8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0850" y="8702674"/>
            <a:ext cx="2876162" cy="1303261"/>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F77D6CC8-7466-BC2A-878F-896B3AF0AE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4806" y="8892148"/>
            <a:ext cx="2798800" cy="969149"/>
          </a:xfrm>
          <a:prstGeom prst="rect">
            <a:avLst/>
          </a:prstGeom>
        </p:spPr>
      </p:pic>
      <p:sp>
        <p:nvSpPr>
          <p:cNvPr id="13" name="TextBox 12">
            <a:extLst>
              <a:ext uri="{FF2B5EF4-FFF2-40B4-BE49-F238E27FC236}">
                <a16:creationId xmlns:a16="http://schemas.microsoft.com/office/drawing/2014/main" id="{8D06749B-0B22-D098-B27A-A2F3FE36F778}"/>
              </a:ext>
            </a:extLst>
          </p:cNvPr>
          <p:cNvSpPr txBox="1"/>
          <p:nvPr/>
        </p:nvSpPr>
        <p:spPr>
          <a:xfrm>
            <a:off x="831850" y="1043587"/>
            <a:ext cx="7620000" cy="3016210"/>
          </a:xfrm>
          <a:prstGeom prst="rect">
            <a:avLst/>
          </a:prstGeom>
          <a:noFill/>
        </p:spPr>
        <p:txBody>
          <a:bodyPr wrap="square" anchor="t" anchorCtr="0">
            <a:spAutoFit/>
          </a:bodyPr>
          <a:lstStyle/>
          <a:p>
            <a:pPr>
              <a:spcAft>
                <a:spcPts val="1200"/>
              </a:spcAft>
            </a:pPr>
            <a:r>
              <a:rPr lang="en-GB" b="1" dirty="0">
                <a:solidFill>
                  <a:schemeClr val="bg1"/>
                </a:solidFill>
                <a:effectLst/>
                <a:latin typeface="Arial" panose="020B0604020202020204" pitchFamily="34" charset="0"/>
                <a:cs typeface="Arial" panose="020B0604020202020204" pitchFamily="34" charset="0"/>
              </a:rPr>
              <a:t>Department for Business and Trade</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effectLst/>
                <a:latin typeface="Arial" panose="020B0604020202020204" pitchFamily="34" charset="0"/>
                <a:cs typeface="Arial" panose="020B0604020202020204" pitchFamily="34" charset="0"/>
              </a:rPr>
              <a:t>We support growth by backing businesses in the UK and globally, promoting investment and championing free trade.</a:t>
            </a:r>
          </a:p>
          <a:p>
            <a:pPr>
              <a:spcAft>
                <a:spcPts val="1200"/>
              </a:spcAft>
            </a:pPr>
            <a:r>
              <a:rPr lang="en-GB" b="1" dirty="0">
                <a:solidFill>
                  <a:schemeClr val="bg1"/>
                </a:solidFill>
                <a:effectLst/>
                <a:latin typeface="Arial" panose="020B0604020202020204" pitchFamily="34" charset="0"/>
                <a:cs typeface="Arial" panose="020B0604020202020204" pitchFamily="34" charset="0"/>
              </a:rPr>
              <a:t>Disclaimer </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effectLst/>
                <a:latin typeface="Arial" panose="020B0604020202020204" pitchFamily="34" charset="0"/>
                <a:cs typeface="Arial" panose="020B0604020202020204" pitchFamily="34" charset="0"/>
              </a:rPr>
              <a:t>Whereas every effort has been made to ensure that the information in this document is accurate, the Department for Business and Trade and the Contributors do not accept liability for any errors, omissions or misleading statements, and no warranty is given or responsibility accepted as to the standing of any individual, firm, company or other organisation mentioned.</a:t>
            </a:r>
          </a:p>
        </p:txBody>
      </p:sp>
      <p:sp>
        <p:nvSpPr>
          <p:cNvPr id="14" name="TextBox 13">
            <a:extLst>
              <a:ext uri="{FF2B5EF4-FFF2-40B4-BE49-F238E27FC236}">
                <a16:creationId xmlns:a16="http://schemas.microsoft.com/office/drawing/2014/main" id="{8AABDC8D-473C-24A9-7BD7-8DBB9FFD5CC4}"/>
              </a:ext>
            </a:extLst>
          </p:cNvPr>
          <p:cNvSpPr txBox="1"/>
          <p:nvPr/>
        </p:nvSpPr>
        <p:spPr>
          <a:xfrm>
            <a:off x="838752" y="4321216"/>
            <a:ext cx="7620000" cy="3170099"/>
          </a:xfrm>
          <a:prstGeom prst="rect">
            <a:avLst/>
          </a:prstGeom>
          <a:noFill/>
        </p:spPr>
        <p:txBody>
          <a:bodyPr wrap="square" anchor="t" anchorCtr="0">
            <a:spAutoFit/>
          </a:bodyPr>
          <a:lstStyle/>
          <a:p>
            <a:pPr>
              <a:spcAft>
                <a:spcPts val="1200"/>
              </a:spcAft>
            </a:pPr>
            <a:r>
              <a:rPr lang="en-GB" b="1" dirty="0">
                <a:solidFill>
                  <a:schemeClr val="bg1"/>
                </a:solidFill>
                <a:effectLst/>
                <a:latin typeface="Arial" panose="020B0604020202020204" pitchFamily="34" charset="0"/>
                <a:cs typeface="Arial" panose="020B0604020202020204" pitchFamily="34" charset="0"/>
              </a:rPr>
              <a:t>© Crown copyright 2023</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effectLst/>
                <a:latin typeface="Arial" panose="020B0604020202020204" pitchFamily="34" charset="0"/>
                <a:cs typeface="Arial" panose="020B0604020202020204" pitchFamily="34" charset="0"/>
              </a:rPr>
              <a:t>This publication is licensed under the terms of the Open Government Licence v3.0 except where otherwise stated. To view this licence, visit https://</a:t>
            </a:r>
            <a:r>
              <a:rPr lang="en-GB" dirty="0" err="1">
                <a:solidFill>
                  <a:schemeClr val="bg1"/>
                </a:solidFill>
                <a:effectLst/>
                <a:latin typeface="Arial" panose="020B0604020202020204" pitchFamily="34" charset="0"/>
                <a:cs typeface="Arial" panose="020B0604020202020204" pitchFamily="34" charset="0"/>
              </a:rPr>
              <a:t>www.nationalarchives.gov.uk</a:t>
            </a:r>
            <a:r>
              <a:rPr lang="en-GB" dirty="0">
                <a:solidFill>
                  <a:schemeClr val="bg1"/>
                </a:solidFill>
                <a:effectLst/>
                <a:latin typeface="Arial" panose="020B0604020202020204" pitchFamily="34" charset="0"/>
                <a:cs typeface="Arial" panose="020B0604020202020204" pitchFamily="34" charset="0"/>
              </a:rPr>
              <a:t>/doc/open-government-licence/version/3/</a:t>
            </a:r>
          </a:p>
          <a:p>
            <a:pPr>
              <a:spcAft>
                <a:spcPts val="1200"/>
              </a:spcAft>
            </a:pPr>
            <a:r>
              <a:rPr lang="en-GB" dirty="0">
                <a:solidFill>
                  <a:schemeClr val="bg1"/>
                </a:solidFill>
                <a:effectLst/>
                <a:latin typeface="Arial" panose="020B0604020202020204" pitchFamily="34" charset="0"/>
                <a:cs typeface="Arial" panose="020B0604020202020204" pitchFamily="34" charset="0"/>
              </a:rPr>
              <a:t>Where we have identified any third party copyright information you will need to obtain permission from the copyright holders concerned. </a:t>
            </a:r>
          </a:p>
          <a:p>
            <a:pPr>
              <a:spcAft>
                <a:spcPts val="1200"/>
              </a:spcAft>
            </a:pPr>
            <a:r>
              <a:rPr lang="en-GB" b="1" dirty="0">
                <a:solidFill>
                  <a:schemeClr val="bg1"/>
                </a:solidFill>
                <a:effectLst/>
                <a:latin typeface="Arial" panose="020B0604020202020204" pitchFamily="34" charset="0"/>
                <a:cs typeface="Arial" panose="020B0604020202020204" pitchFamily="34" charset="0"/>
              </a:rPr>
              <a:t>Published by </a:t>
            </a:r>
            <a:br>
              <a:rPr lang="en-GB" b="1" dirty="0">
                <a:solidFill>
                  <a:schemeClr val="bg1"/>
                </a:solidFill>
                <a:effectLst/>
                <a:latin typeface="Arial" panose="020B0604020202020204" pitchFamily="34" charset="0"/>
                <a:cs typeface="Arial" panose="020B0604020202020204" pitchFamily="34" charset="0"/>
              </a:rPr>
            </a:br>
            <a:r>
              <a:rPr lang="en-GB" b="1" dirty="0">
                <a:solidFill>
                  <a:schemeClr val="bg1"/>
                </a:solidFill>
                <a:effectLst/>
                <a:latin typeface="Arial" panose="020B0604020202020204" pitchFamily="34" charset="0"/>
                <a:cs typeface="Arial" panose="020B0604020202020204" pitchFamily="34" charset="0"/>
              </a:rPr>
              <a:t>Department for Business and Trade</a:t>
            </a:r>
            <a:br>
              <a:rPr lang="en-GB" dirty="0">
                <a:solidFill>
                  <a:schemeClr val="bg1"/>
                </a:solidFill>
                <a:latin typeface="Arial" panose="020B0604020202020204" pitchFamily="34" charset="0"/>
                <a:cs typeface="Arial" panose="020B0604020202020204" pitchFamily="34" charset="0"/>
              </a:rPr>
            </a:br>
            <a:r>
              <a:rPr lang="en-GB" b="1" dirty="0">
                <a:solidFill>
                  <a:schemeClr val="bg1"/>
                </a:solidFill>
                <a:effectLst/>
                <a:latin typeface="Arial" panose="020B0604020202020204" pitchFamily="34" charset="0"/>
                <a:cs typeface="Arial" panose="020B0604020202020204" pitchFamily="34" charset="0"/>
              </a:rPr>
              <a:t>October 2023</a:t>
            </a:r>
            <a:endParaRPr lang="en-GB"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125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4E5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3E5642-9C79-DFF8-CFDC-7C64C0B595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396"/>
            <a:ext cx="20104805" cy="11308953"/>
          </a:xfrm>
          <a:prstGeom prst="rect">
            <a:avLst/>
          </a:prstGeom>
        </p:spPr>
      </p:pic>
      <p:sp>
        <p:nvSpPr>
          <p:cNvPr id="4" name="object 3">
            <a:extLst>
              <a:ext uri="{FF2B5EF4-FFF2-40B4-BE49-F238E27FC236}">
                <a16:creationId xmlns:a16="http://schemas.microsoft.com/office/drawing/2014/main" id="{3220405B-5486-BF42-A10F-8CA5946622C7}"/>
              </a:ext>
            </a:extLst>
          </p:cNvPr>
          <p:cNvSpPr txBox="1">
            <a:spLocks/>
          </p:cNvSpPr>
          <p:nvPr/>
        </p:nvSpPr>
        <p:spPr>
          <a:xfrm>
            <a:off x="1441451" y="587408"/>
            <a:ext cx="15011400" cy="1333057"/>
          </a:xfrm>
          <a:prstGeom prst="rect">
            <a:avLst/>
          </a:prstGeom>
        </p:spPr>
        <p:txBody>
          <a:bodyPr vert="horz" wrap="square" lIns="0" tIns="100965" rIns="0" bIns="0" rtlCol="0">
            <a:spAutoFit/>
          </a:bodyPr>
          <a:lstStyle>
            <a:lvl1pPr>
              <a:defRPr>
                <a:latin typeface="+mj-lt"/>
                <a:ea typeface="+mj-ea"/>
                <a:cs typeface="+mj-cs"/>
              </a:defRPr>
            </a:lvl1pPr>
          </a:lstStyle>
          <a:p>
            <a:r>
              <a:rPr lang="en-GB" sz="4000" b="1" dirty="0">
                <a:solidFill>
                  <a:srgbClr val="FEFEFE"/>
                </a:solidFill>
                <a:effectLst/>
                <a:latin typeface="Arial" panose="020B0604020202020204" pitchFamily="34" charset="0"/>
                <a:cs typeface="Arial" panose="020B0604020202020204" pitchFamily="34" charset="0"/>
              </a:rPr>
              <a:t>Universities and Zero Carbon technologies in the Midlands – major R&amp;D assets</a:t>
            </a:r>
          </a:p>
        </p:txBody>
      </p:sp>
      <p:sp>
        <p:nvSpPr>
          <p:cNvPr id="5" name="object 12">
            <a:extLst>
              <a:ext uri="{FF2B5EF4-FFF2-40B4-BE49-F238E27FC236}">
                <a16:creationId xmlns:a16="http://schemas.microsoft.com/office/drawing/2014/main" id="{8E154F29-6D1C-E630-ED65-F066C99BED46}"/>
              </a:ext>
            </a:extLst>
          </p:cNvPr>
          <p:cNvSpPr/>
          <p:nvPr/>
        </p:nvSpPr>
        <p:spPr>
          <a:xfrm>
            <a:off x="910805" y="587408"/>
            <a:ext cx="152400" cy="14858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ity with many buildings&#10;&#10;Description automatically generated">
            <a:extLst>
              <a:ext uri="{FF2B5EF4-FFF2-40B4-BE49-F238E27FC236}">
                <a16:creationId xmlns:a16="http://schemas.microsoft.com/office/drawing/2014/main" id="{F6C26B13-6136-2E91-E9EC-1601C2F53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2010410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10896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Science and innovation pedigree</a:t>
            </a: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308364"/>
            <a:ext cx="16992600" cy="3323987"/>
          </a:xfrm>
          <a:prstGeom prst="rect">
            <a:avLst/>
          </a:prstGeom>
          <a:noFill/>
        </p:spPr>
        <p:txBody>
          <a:bodyPr wrap="square" anchor="t" anchorCtr="0">
            <a:spAutoFit/>
          </a:bodyPr>
          <a:lstStyle/>
          <a:p>
            <a:r>
              <a:rPr lang="en-GB" sz="3000" dirty="0">
                <a:solidFill>
                  <a:schemeClr val="bg1"/>
                </a:solidFill>
                <a:effectLst/>
                <a:latin typeface="Arial" panose="020B0604020202020204" pitchFamily="34" charset="0"/>
                <a:cs typeface="Arial" panose="020B0604020202020204" pitchFamily="34" charset="0"/>
              </a:rPr>
              <a:t>At the heart of the Midlands’ science and innovation landscape are its world-class universities. Midlands Innovation (MI) is a partnership of eight research-intensive universities in the Midlands region of England: Aston University, University of Birmingham, Cranfield University, </a:t>
            </a:r>
            <a:r>
              <a:rPr lang="en-GB" sz="3000" dirty="0" err="1">
                <a:solidFill>
                  <a:schemeClr val="bg1"/>
                </a:solidFill>
                <a:effectLst/>
                <a:latin typeface="Arial" panose="020B0604020202020204" pitchFamily="34" charset="0"/>
                <a:cs typeface="Arial" panose="020B0604020202020204" pitchFamily="34" charset="0"/>
              </a:rPr>
              <a:t>Keele</a:t>
            </a:r>
            <a:r>
              <a:rPr lang="en-GB" sz="3000" dirty="0">
                <a:solidFill>
                  <a:schemeClr val="bg1"/>
                </a:solidFill>
                <a:effectLst/>
                <a:latin typeface="Arial" panose="020B0604020202020204" pitchFamily="34" charset="0"/>
                <a:cs typeface="Arial" panose="020B0604020202020204" pitchFamily="34" charset="0"/>
              </a:rPr>
              <a:t> University, University of Leicester, Loughborough University, University of Nottingham, and University of Warwick. The collective of universities has £4bn revenue, 15,000 academics, </a:t>
            </a:r>
            <a:br>
              <a:rPr lang="en-GB" sz="3000" dirty="0">
                <a:solidFill>
                  <a:schemeClr val="bg1"/>
                </a:solidFill>
                <a:effectLst/>
                <a:latin typeface="Arial" panose="020B0604020202020204" pitchFamily="34" charset="0"/>
                <a:cs typeface="Arial" panose="020B0604020202020204" pitchFamily="34" charset="0"/>
              </a:rPr>
            </a:br>
            <a:r>
              <a:rPr lang="en-GB" sz="3000" dirty="0">
                <a:solidFill>
                  <a:schemeClr val="bg1"/>
                </a:solidFill>
                <a:effectLst/>
                <a:latin typeface="Arial" panose="020B0604020202020204" pitchFamily="34" charset="0"/>
                <a:cs typeface="Arial" panose="020B0604020202020204" pitchFamily="34" charset="0"/>
              </a:rPr>
              <a:t>50,000 postgraduates and are one of the most efficient producers of world class research </a:t>
            </a:r>
            <a:br>
              <a:rPr lang="en-GB" sz="3000" dirty="0">
                <a:solidFill>
                  <a:schemeClr val="bg1"/>
                </a:solidFill>
                <a:effectLst/>
                <a:latin typeface="Arial" panose="020B0604020202020204" pitchFamily="34" charset="0"/>
                <a:cs typeface="Arial" panose="020B0604020202020204" pitchFamily="34" charset="0"/>
              </a:rPr>
            </a:br>
            <a:r>
              <a:rPr lang="en-GB" sz="3000" dirty="0">
                <a:solidFill>
                  <a:schemeClr val="bg1"/>
                </a:solidFill>
                <a:effectLst/>
                <a:latin typeface="Arial" panose="020B0604020202020204" pitchFamily="34" charset="0"/>
                <a:cs typeface="Arial" panose="020B0604020202020204" pitchFamily="34" charset="0"/>
              </a:rPr>
              <a:t>in the UK with 40% more world class science than Oxford or Cambridge.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1A2438-95A1-0A9F-5548-2596210BEE9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397"/>
            <a:ext cx="20104096" cy="11308554"/>
          </a:xfrm>
          <a:prstGeom prst="rect">
            <a:avLst/>
          </a:prstGeom>
        </p:spPr>
      </p:pic>
      <p:sp>
        <p:nvSpPr>
          <p:cNvPr id="2" name="object 2">
            <a:extLst>
              <a:ext uri="{FF2B5EF4-FFF2-40B4-BE49-F238E27FC236}">
                <a16:creationId xmlns:a16="http://schemas.microsoft.com/office/drawing/2014/main" id="{201280F4-C3B3-40A4-F38F-E1AA585E2F04}"/>
              </a:ext>
            </a:extLst>
          </p:cNvPr>
          <p:cNvSpPr/>
          <p:nvPr/>
        </p:nvSpPr>
        <p:spPr>
          <a:xfrm>
            <a:off x="0" y="0"/>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329"/>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93C9FF4E-D61C-6FB0-4929-8D7904BF4DE9}"/>
              </a:ext>
            </a:extLst>
          </p:cNvPr>
          <p:cNvSpPr txBox="1">
            <a:spLocks/>
          </p:cNvSpPr>
          <p:nvPr/>
        </p:nvSpPr>
        <p:spPr>
          <a:xfrm>
            <a:off x="2736850" y="4218705"/>
            <a:ext cx="9296400" cy="2871940"/>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rgbClr val="FEFEFE"/>
                </a:solidFill>
                <a:effectLst/>
                <a:latin typeface="Arial" panose="020B0604020202020204" pitchFamily="34" charset="0"/>
                <a:cs typeface="Arial" panose="020B0604020202020204" pitchFamily="34" charset="0"/>
              </a:rPr>
              <a:t>World-leading zero carbon energy strengths in the Midlands</a:t>
            </a:r>
            <a:endParaRPr lang="en-GB" sz="6000" dirty="0">
              <a:solidFill>
                <a:srgbClr val="FEFEFE"/>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0FEF3686-E73A-8717-8D80-C9766A7E586B}"/>
              </a:ext>
            </a:extLst>
          </p:cNvPr>
          <p:cNvSpPr/>
          <p:nvPr/>
        </p:nvSpPr>
        <p:spPr>
          <a:xfrm>
            <a:off x="2206204" y="4151360"/>
            <a:ext cx="152400" cy="3056606"/>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395121BD-92D3-AE86-A624-DDE225D9CED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46481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Biomass</a:t>
            </a: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308364"/>
            <a:ext cx="5592395" cy="747897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Bioenergy, or biomass, is currently the second largest source of renewable energy in the UK, generating 12.9% of UK electricity supply in 2021 – roughly the equivalent of four Sizewell B nuclear plants. When combined with carbon capture and storage, biomass has the potential to deliver negative emissions; the Midlands can be pivotal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in the UK’s goal to reach net zero carbon emissions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by 2050.</a:t>
            </a:r>
          </a:p>
        </p:txBody>
      </p:sp>
      <p:sp>
        <p:nvSpPr>
          <p:cNvPr id="14" name="object 2">
            <a:extLst>
              <a:ext uri="{FF2B5EF4-FFF2-40B4-BE49-F238E27FC236}">
                <a16:creationId xmlns:a16="http://schemas.microsoft.com/office/drawing/2014/main" id="{DF47C654-D857-4BAC-9807-D4500510E579}"/>
              </a:ext>
            </a:extLst>
          </p:cNvPr>
          <p:cNvSpPr/>
          <p:nvPr/>
        </p:nvSpPr>
        <p:spPr>
          <a:xfrm>
            <a:off x="9926696" y="2391507"/>
            <a:ext cx="154940" cy="5346946"/>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6" name="object 3">
            <a:extLst>
              <a:ext uri="{FF2B5EF4-FFF2-40B4-BE49-F238E27FC236}">
                <a16:creationId xmlns:a16="http://schemas.microsoft.com/office/drawing/2014/main" id="{BE477650-7ED3-66D1-F8C9-6B6014CEE0C5}"/>
              </a:ext>
            </a:extLst>
          </p:cNvPr>
          <p:cNvSpPr txBox="1"/>
          <p:nvPr/>
        </p:nvSpPr>
        <p:spPr>
          <a:xfrm>
            <a:off x="14543228" y="2378075"/>
            <a:ext cx="3848018" cy="1975102"/>
          </a:xfrm>
          <a:prstGeom prst="rect">
            <a:avLst/>
          </a:prstGeom>
          <a:solidFill>
            <a:srgbClr val="06204C">
              <a:alpha val="90000"/>
            </a:srgbClr>
          </a:solidFill>
        </p:spPr>
        <p:txBody>
          <a:bodyPr vert="horz" wrap="square" lIns="251999" tIns="216000" rIns="251999" bIns="216000" rtlCol="0">
            <a:spAutoFit/>
          </a:bodyPr>
          <a:lstStyle/>
          <a:p>
            <a:r>
              <a:rPr lang="en-GB" sz="2000" dirty="0">
                <a:solidFill>
                  <a:srgbClr val="FEFEFE"/>
                </a:solidFill>
                <a:effectLst/>
                <a:latin typeface="Arial" panose="020B0604020202020204" pitchFamily="34" charset="0"/>
                <a:cs typeface="Arial" panose="020B0604020202020204" pitchFamily="34" charset="0"/>
              </a:rPr>
              <a:t>Biomass generating capacity at the </a:t>
            </a:r>
            <a:r>
              <a:rPr lang="en-GB" sz="2000" b="1" dirty="0" err="1">
                <a:solidFill>
                  <a:srgbClr val="FEFEFE"/>
                </a:solidFill>
                <a:effectLst/>
                <a:latin typeface="Arial" panose="020B0604020202020204" pitchFamily="34" charset="0"/>
                <a:cs typeface="Arial" panose="020B0604020202020204" pitchFamily="34" charset="0"/>
              </a:rPr>
              <a:t>Tyseley</a:t>
            </a:r>
            <a:r>
              <a:rPr lang="en-GB" sz="2000" b="1" dirty="0">
                <a:solidFill>
                  <a:srgbClr val="FEFEFE"/>
                </a:solidFill>
                <a:effectLst/>
                <a:latin typeface="Arial" panose="020B0604020202020204" pitchFamily="34" charset="0"/>
                <a:cs typeface="Arial" panose="020B0604020202020204" pitchFamily="34" charset="0"/>
              </a:rPr>
              <a:t> Energy Park </a:t>
            </a:r>
            <a:r>
              <a:rPr lang="en-GB" sz="2000" dirty="0">
                <a:solidFill>
                  <a:srgbClr val="FEFEFE"/>
                </a:solidFill>
                <a:effectLst/>
                <a:latin typeface="Arial" panose="020B0604020202020204" pitchFamily="34" charset="0"/>
                <a:cs typeface="Arial" panose="020B0604020202020204" pitchFamily="34" charset="0"/>
              </a:rPr>
              <a:t>generates sustainable power equivalent to the needs of </a:t>
            </a:r>
            <a:r>
              <a:rPr lang="en-GB" sz="2000" b="1" dirty="0">
                <a:solidFill>
                  <a:srgbClr val="FEFEFE"/>
                </a:solidFill>
                <a:effectLst/>
                <a:latin typeface="Arial" panose="020B0604020202020204" pitchFamily="34" charset="0"/>
                <a:cs typeface="Arial" panose="020B0604020202020204" pitchFamily="34" charset="0"/>
              </a:rPr>
              <a:t>17,000 local homes</a:t>
            </a:r>
            <a:r>
              <a:rPr lang="en-GB" sz="2000" dirty="0">
                <a:solidFill>
                  <a:srgbClr val="FEFEFE"/>
                </a:solidFill>
                <a:effectLst/>
                <a:latin typeface="Arial" panose="020B0604020202020204" pitchFamily="34" charset="0"/>
                <a:cs typeface="Arial" panose="020B0604020202020204" pitchFamily="34" charset="0"/>
              </a:rPr>
              <a:t>.</a:t>
            </a:r>
          </a:p>
        </p:txBody>
      </p:sp>
      <p:sp>
        <p:nvSpPr>
          <p:cNvPr id="19" name="object 3">
            <a:extLst>
              <a:ext uri="{FF2B5EF4-FFF2-40B4-BE49-F238E27FC236}">
                <a16:creationId xmlns:a16="http://schemas.microsoft.com/office/drawing/2014/main" id="{589DA6FC-2294-D2A8-85D4-674EB53C12EF}"/>
              </a:ext>
            </a:extLst>
          </p:cNvPr>
          <p:cNvSpPr txBox="1"/>
          <p:nvPr/>
        </p:nvSpPr>
        <p:spPr>
          <a:xfrm>
            <a:off x="10253485" y="2377809"/>
            <a:ext cx="4096290" cy="5360644"/>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Biomass generates the same amount </a:t>
            </a:r>
            <a:br>
              <a:rPr lang="en-GB" sz="3200" b="1"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of electricity </a:t>
            </a:r>
            <a:br>
              <a:rPr lang="en-GB" sz="3200" b="1"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each year as four Sizewell B nuclear powerplants – </a:t>
            </a:r>
            <a:br>
              <a:rPr lang="en-GB" sz="3200" b="1"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over 12% of UK generating capacity</a:t>
            </a:r>
            <a:endParaRPr lang="en-GB" sz="3200" dirty="0">
              <a:solidFill>
                <a:srgbClr val="FEFEFE"/>
              </a:solidFill>
              <a:effectLst/>
              <a:latin typeface="Arial" panose="020B0604020202020204" pitchFamily="34" charset="0"/>
              <a:cs typeface="Arial" panose="020B0604020202020204" pitchFamily="34" charset="0"/>
            </a:endParaRPr>
          </a:p>
        </p:txBody>
      </p:sp>
      <p:sp>
        <p:nvSpPr>
          <p:cNvPr id="20" name="object 3">
            <a:extLst>
              <a:ext uri="{FF2B5EF4-FFF2-40B4-BE49-F238E27FC236}">
                <a16:creationId xmlns:a16="http://schemas.microsoft.com/office/drawing/2014/main" id="{2B7F19CA-327F-54E2-FA95-AF52B6B44CE5}"/>
              </a:ext>
            </a:extLst>
          </p:cNvPr>
          <p:cNvSpPr txBox="1"/>
          <p:nvPr/>
        </p:nvSpPr>
        <p:spPr>
          <a:xfrm>
            <a:off x="14543228" y="4585043"/>
            <a:ext cx="3848018" cy="3153600"/>
          </a:xfrm>
          <a:prstGeom prst="rect">
            <a:avLst/>
          </a:prstGeom>
          <a:solidFill>
            <a:srgbClr val="06204C">
              <a:alpha val="90000"/>
            </a:srgbClr>
          </a:solidFill>
        </p:spPr>
        <p:txBody>
          <a:bodyPr vert="horz" wrap="square" lIns="251999" tIns="216000" rIns="251999" bIns="216000" rtlCol="0">
            <a:spAutoFit/>
          </a:bodyPr>
          <a:lstStyle/>
          <a:p>
            <a:r>
              <a:rPr lang="en-GB" sz="2000" dirty="0">
                <a:solidFill>
                  <a:srgbClr val="FEFEFE"/>
                </a:solidFill>
                <a:effectLst/>
                <a:latin typeface="Arial" panose="020B0604020202020204" pitchFamily="34" charset="0"/>
                <a:cs typeface="Arial" panose="020B0604020202020204" pitchFamily="34" charset="0"/>
              </a:rPr>
              <a:t>The </a:t>
            </a:r>
            <a:r>
              <a:rPr lang="en-GB" sz="2000" b="1" dirty="0" err="1">
                <a:solidFill>
                  <a:srgbClr val="FEFEFE"/>
                </a:solidFill>
                <a:effectLst/>
                <a:latin typeface="Arial" panose="020B0604020202020204" pitchFamily="34" charset="0"/>
                <a:cs typeface="Arial" panose="020B0604020202020204" pitchFamily="34" charset="0"/>
              </a:rPr>
              <a:t>Supergen</a:t>
            </a:r>
            <a:r>
              <a:rPr lang="en-GB" sz="2000" b="1" dirty="0">
                <a:solidFill>
                  <a:srgbClr val="FEFEFE"/>
                </a:solidFill>
                <a:effectLst/>
                <a:latin typeface="Arial" panose="020B0604020202020204" pitchFamily="34" charset="0"/>
                <a:cs typeface="Arial" panose="020B0604020202020204" pitchFamily="34" charset="0"/>
              </a:rPr>
              <a:t> Bioenergy Hub</a:t>
            </a:r>
            <a:r>
              <a:rPr lang="en-GB" sz="2000" dirty="0">
                <a:solidFill>
                  <a:srgbClr val="FEFEFE"/>
                </a:solidFill>
                <a:effectLst/>
                <a:latin typeface="Arial" panose="020B0604020202020204" pitchFamily="34" charset="0"/>
                <a:cs typeface="Arial" panose="020B0604020202020204" pitchFamily="34" charset="0"/>
              </a:rPr>
              <a:t> recently received </a:t>
            </a:r>
            <a:r>
              <a:rPr lang="en-GB" sz="2000" b="1" dirty="0">
                <a:solidFill>
                  <a:srgbClr val="FEFEFE"/>
                </a:solidFill>
                <a:effectLst/>
                <a:latin typeface="Arial" panose="020B0604020202020204" pitchFamily="34" charset="0"/>
                <a:cs typeface="Arial" panose="020B0604020202020204" pitchFamily="34" charset="0"/>
              </a:rPr>
              <a:t>£5m </a:t>
            </a:r>
            <a:br>
              <a:rPr lang="en-GB" sz="2000" dirty="0">
                <a:solidFill>
                  <a:srgbClr val="FEFEFE"/>
                </a:solidFill>
                <a:effectLst/>
                <a:latin typeface="Arial" panose="020B0604020202020204" pitchFamily="34" charset="0"/>
                <a:cs typeface="Arial" panose="020B0604020202020204" pitchFamily="34" charset="0"/>
              </a:rPr>
            </a:br>
            <a:r>
              <a:rPr lang="en-GB" sz="2000" dirty="0">
                <a:solidFill>
                  <a:srgbClr val="FEFEFE"/>
                </a:solidFill>
                <a:effectLst/>
                <a:latin typeface="Arial" panose="020B0604020202020204" pitchFamily="34" charset="0"/>
                <a:cs typeface="Arial" panose="020B0604020202020204" pitchFamily="34" charset="0"/>
              </a:rPr>
              <a:t>to further its pioneering research into sustainable bioenergy systems that support the UK’s transition </a:t>
            </a:r>
            <a:br>
              <a:rPr lang="en-GB" sz="2000" dirty="0">
                <a:solidFill>
                  <a:srgbClr val="FEFEFE"/>
                </a:solidFill>
                <a:effectLst/>
                <a:latin typeface="Arial" panose="020B0604020202020204" pitchFamily="34" charset="0"/>
                <a:cs typeface="Arial" panose="020B0604020202020204" pitchFamily="34" charset="0"/>
              </a:rPr>
            </a:br>
            <a:r>
              <a:rPr lang="en-GB" sz="2000" dirty="0">
                <a:solidFill>
                  <a:srgbClr val="FEFEFE"/>
                </a:solidFill>
                <a:effectLst/>
                <a:latin typeface="Arial" panose="020B0604020202020204" pitchFamily="34" charset="0"/>
                <a:cs typeface="Arial" panose="020B0604020202020204" pitchFamily="34" charset="0"/>
              </a:rPr>
              <a:t>to an affordable, resilient, </a:t>
            </a:r>
            <a:br>
              <a:rPr lang="en-GB" sz="2000" dirty="0">
                <a:solidFill>
                  <a:srgbClr val="FEFEFE"/>
                </a:solidFill>
                <a:effectLst/>
                <a:latin typeface="Arial" panose="020B0604020202020204" pitchFamily="34" charset="0"/>
                <a:cs typeface="Arial" panose="020B0604020202020204" pitchFamily="34" charset="0"/>
              </a:rPr>
            </a:br>
            <a:r>
              <a:rPr lang="en-GB" sz="2000" dirty="0">
                <a:solidFill>
                  <a:srgbClr val="FEFEFE"/>
                </a:solidFill>
                <a:effectLst/>
                <a:latin typeface="Arial" panose="020B0604020202020204" pitchFamily="34" charset="0"/>
                <a:cs typeface="Arial" panose="020B0604020202020204" pitchFamily="34" charset="0"/>
              </a:rPr>
              <a:t>low-carbon energy future.</a:t>
            </a:r>
            <a:endParaRPr lang="en-GB" sz="3200" dirty="0">
              <a:solidFill>
                <a:srgbClr val="FEFEF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0554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395121BD-92D3-AE86-A624-DDE225D9CED8}"/>
              </a:ext>
            </a:extLst>
          </p:cNvPr>
          <p:cNvSpPr/>
          <p:nvPr/>
        </p:nvSpPr>
        <p:spPr>
          <a:xfrm>
            <a:off x="0" y="1"/>
            <a:ext cx="7613650" cy="11308952"/>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46481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Hydrogen</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1" y="2308364"/>
            <a:ext cx="5257800" cy="5016758"/>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Hydrogen is essential to delivering a carbon free energy sector. As the manufacturing heartland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of the UK, the Midlands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has the experience and capacity to address the necessary inputs for hydrogen production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and delivering net zero. </a:t>
            </a:r>
          </a:p>
        </p:txBody>
      </p:sp>
      <p:sp>
        <p:nvSpPr>
          <p:cNvPr id="14" name="object 2">
            <a:extLst>
              <a:ext uri="{FF2B5EF4-FFF2-40B4-BE49-F238E27FC236}">
                <a16:creationId xmlns:a16="http://schemas.microsoft.com/office/drawing/2014/main" id="{DF47C654-D857-4BAC-9807-D4500510E579}"/>
              </a:ext>
            </a:extLst>
          </p:cNvPr>
          <p:cNvSpPr/>
          <p:nvPr/>
        </p:nvSpPr>
        <p:spPr>
          <a:xfrm>
            <a:off x="9716930" y="2378076"/>
            <a:ext cx="154940" cy="3883316"/>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5" name="object 3">
            <a:extLst>
              <a:ext uri="{FF2B5EF4-FFF2-40B4-BE49-F238E27FC236}">
                <a16:creationId xmlns:a16="http://schemas.microsoft.com/office/drawing/2014/main" id="{C68CADA4-95B5-785A-4896-4E1291D694C5}"/>
              </a:ext>
            </a:extLst>
          </p:cNvPr>
          <p:cNvSpPr txBox="1"/>
          <p:nvPr/>
        </p:nvSpPr>
        <p:spPr>
          <a:xfrm>
            <a:off x="10006880" y="2380959"/>
            <a:ext cx="4386240" cy="3883316"/>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The Midlands Engine Hydrogen Technologies Strategy could deliver: </a:t>
            </a:r>
            <a:br>
              <a:rPr lang="en-GB" sz="3200" b="1"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167,000 new or safeguarded jobs</a:t>
            </a:r>
            <a:endParaRPr lang="en-GB" sz="2000" dirty="0">
              <a:solidFill>
                <a:srgbClr val="FEFEFE"/>
              </a:solidFill>
              <a:effectLst/>
              <a:latin typeface="Arial" panose="020B0604020202020204" pitchFamily="34" charset="0"/>
              <a:cs typeface="Arial" panose="020B0604020202020204" pitchFamily="34" charset="0"/>
            </a:endParaRPr>
          </a:p>
        </p:txBody>
      </p:sp>
      <p:sp>
        <p:nvSpPr>
          <p:cNvPr id="16" name="object 3">
            <a:extLst>
              <a:ext uri="{FF2B5EF4-FFF2-40B4-BE49-F238E27FC236}">
                <a16:creationId xmlns:a16="http://schemas.microsoft.com/office/drawing/2014/main" id="{BE477650-7ED3-66D1-F8C9-6B6014CEE0C5}"/>
              </a:ext>
            </a:extLst>
          </p:cNvPr>
          <p:cNvSpPr txBox="1"/>
          <p:nvPr/>
        </p:nvSpPr>
        <p:spPr>
          <a:xfrm>
            <a:off x="14635548" y="2378075"/>
            <a:ext cx="3448532" cy="1667325"/>
          </a:xfrm>
          <a:prstGeom prst="rect">
            <a:avLst/>
          </a:prstGeom>
          <a:solidFill>
            <a:srgbClr val="06204C">
              <a:alpha val="90000"/>
            </a:srgbClr>
          </a:solidFill>
        </p:spPr>
        <p:txBody>
          <a:bodyPr vert="horz" wrap="square" lIns="251999" tIns="216000" rIns="251999" bIns="216000" rtlCol="0">
            <a:spAutoFit/>
          </a:bodyPr>
          <a:lstStyle/>
          <a:p>
            <a:r>
              <a:rPr lang="en-GB" sz="2000" b="1" dirty="0">
                <a:solidFill>
                  <a:srgbClr val="FEFEFE"/>
                </a:solidFill>
                <a:effectLst/>
                <a:latin typeface="Arial" panose="020B0604020202020204" pitchFamily="34" charset="0"/>
                <a:cs typeface="Arial" panose="020B0604020202020204" pitchFamily="34" charset="0"/>
              </a:rPr>
              <a:t>£10bn </a:t>
            </a:r>
            <a:r>
              <a:rPr lang="en-GB" sz="2000" dirty="0">
                <a:solidFill>
                  <a:srgbClr val="FEFEFE"/>
                </a:solidFill>
                <a:effectLst/>
                <a:latin typeface="Arial" panose="020B0604020202020204" pitchFamily="34" charset="0"/>
                <a:cs typeface="Arial" panose="020B0604020202020204" pitchFamily="34" charset="0"/>
              </a:rPr>
              <a:t>of additional Gross Value Added (GVA) and </a:t>
            </a:r>
            <a:br>
              <a:rPr lang="en-GB" sz="2000" dirty="0">
                <a:solidFill>
                  <a:srgbClr val="FEFEFE"/>
                </a:solidFill>
                <a:effectLst/>
                <a:latin typeface="Arial" panose="020B0604020202020204" pitchFamily="34" charset="0"/>
                <a:cs typeface="Arial" panose="020B0604020202020204" pitchFamily="34" charset="0"/>
              </a:rPr>
            </a:br>
            <a:r>
              <a:rPr lang="en-GB" sz="2000" dirty="0">
                <a:solidFill>
                  <a:srgbClr val="FEFEFE"/>
                </a:solidFill>
                <a:effectLst/>
                <a:latin typeface="Arial" panose="020B0604020202020204" pitchFamily="34" charset="0"/>
                <a:cs typeface="Arial" panose="020B0604020202020204" pitchFamily="34" charset="0"/>
              </a:rPr>
              <a:t>a </a:t>
            </a:r>
            <a:r>
              <a:rPr lang="en-GB" sz="2000" b="1" dirty="0">
                <a:solidFill>
                  <a:srgbClr val="FEFEFE"/>
                </a:solidFill>
                <a:effectLst/>
                <a:latin typeface="Arial" panose="020B0604020202020204" pitchFamily="34" charset="0"/>
                <a:cs typeface="Arial" panose="020B0604020202020204" pitchFamily="34" charset="0"/>
              </a:rPr>
              <a:t>29% reduction in CO</a:t>
            </a:r>
            <a:r>
              <a:rPr lang="en-GB" sz="2000" b="1" baseline="-25000" dirty="0">
                <a:solidFill>
                  <a:srgbClr val="FEFEFE"/>
                </a:solidFill>
                <a:effectLst/>
                <a:latin typeface="Arial" panose="020B0604020202020204" pitchFamily="34" charset="0"/>
                <a:cs typeface="Arial" panose="020B0604020202020204" pitchFamily="34" charset="0"/>
              </a:rPr>
              <a:t>2</a:t>
            </a:r>
            <a:r>
              <a:rPr lang="en-GB" sz="2000" b="1" dirty="0">
                <a:solidFill>
                  <a:srgbClr val="FEFEFE"/>
                </a:solidFill>
                <a:effectLst/>
                <a:latin typeface="Arial" panose="020B0604020202020204" pitchFamily="34" charset="0"/>
                <a:cs typeface="Arial" panose="020B0604020202020204" pitchFamily="34" charset="0"/>
              </a:rPr>
              <a:t> </a:t>
            </a:r>
            <a:r>
              <a:rPr lang="en-GB" sz="2000" dirty="0">
                <a:solidFill>
                  <a:srgbClr val="FEFEFE"/>
                </a:solidFill>
                <a:effectLst/>
                <a:latin typeface="Arial" panose="020B0604020202020204" pitchFamily="34" charset="0"/>
                <a:cs typeface="Arial" panose="020B0604020202020204" pitchFamily="34" charset="0"/>
              </a:rPr>
              <a:t>(17m tonnes).</a:t>
            </a:r>
          </a:p>
        </p:txBody>
      </p:sp>
      <p:sp>
        <p:nvSpPr>
          <p:cNvPr id="20" name="object 3">
            <a:extLst>
              <a:ext uri="{FF2B5EF4-FFF2-40B4-BE49-F238E27FC236}">
                <a16:creationId xmlns:a16="http://schemas.microsoft.com/office/drawing/2014/main" id="{2B7F19CA-327F-54E2-FA95-AF52B6B44CE5}"/>
              </a:ext>
            </a:extLst>
          </p:cNvPr>
          <p:cNvSpPr txBox="1"/>
          <p:nvPr/>
        </p:nvSpPr>
        <p:spPr>
          <a:xfrm>
            <a:off x="14647708" y="4289173"/>
            <a:ext cx="3436372" cy="1975102"/>
          </a:xfrm>
          <a:prstGeom prst="rect">
            <a:avLst/>
          </a:prstGeom>
          <a:solidFill>
            <a:srgbClr val="06204C">
              <a:alpha val="90000"/>
            </a:srgbClr>
          </a:solidFill>
        </p:spPr>
        <p:txBody>
          <a:bodyPr vert="horz" wrap="square" lIns="251999" tIns="216000" rIns="251999" bIns="216000" rtlCol="0">
            <a:spAutoFit/>
          </a:bodyPr>
          <a:lstStyle/>
          <a:p>
            <a:r>
              <a:rPr lang="en-GB" sz="2000" dirty="0">
                <a:solidFill>
                  <a:srgbClr val="FEFEFE"/>
                </a:solidFill>
                <a:effectLst/>
                <a:latin typeface="Arial" panose="020B0604020202020204" pitchFamily="34" charset="0"/>
                <a:cs typeface="Arial" panose="020B0604020202020204" pitchFamily="34" charset="0"/>
              </a:rPr>
              <a:t>Transport for West Midlands aims to have </a:t>
            </a:r>
            <a:r>
              <a:rPr lang="en-GB" sz="2000" b="1" dirty="0">
                <a:solidFill>
                  <a:srgbClr val="FEFEFE"/>
                </a:solidFill>
                <a:effectLst/>
                <a:latin typeface="Arial" panose="020B0604020202020204" pitchFamily="34" charset="0"/>
                <a:cs typeface="Arial" panose="020B0604020202020204" pitchFamily="34" charset="0"/>
              </a:rPr>
              <a:t>over 120 hydrogen fuelled buses on the </a:t>
            </a:r>
            <a:br>
              <a:rPr lang="en-GB" sz="2000" b="1" dirty="0">
                <a:solidFill>
                  <a:srgbClr val="FEFEFE"/>
                </a:solidFill>
                <a:effectLst/>
                <a:latin typeface="Arial" panose="020B0604020202020204" pitchFamily="34" charset="0"/>
                <a:cs typeface="Arial" panose="020B0604020202020204" pitchFamily="34" charset="0"/>
              </a:rPr>
            </a:br>
            <a:r>
              <a:rPr lang="en-GB" sz="2000" b="1" dirty="0">
                <a:solidFill>
                  <a:srgbClr val="FEFEFE"/>
                </a:solidFill>
                <a:effectLst/>
                <a:latin typeface="Arial" panose="020B0604020202020204" pitchFamily="34" charset="0"/>
                <a:cs typeface="Arial" panose="020B0604020202020204" pitchFamily="34" charset="0"/>
              </a:rPr>
              <a:t>road by 2024</a:t>
            </a:r>
            <a:r>
              <a:rPr lang="en-GB" sz="2000" dirty="0">
                <a:solidFill>
                  <a:srgbClr val="FEFEFE"/>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93483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395121BD-92D3-AE86-A624-DDE225D9CED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46481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Nuclear</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308364"/>
            <a:ext cx="6019799" cy="6494085"/>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Nuclear energy, and new nuclear technology will be a core part of the future zero carbon energy sector. In 2020, 16% of the UK’s electricity came from nuclear power plants in 2020, second only to gas.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The government’s Energy Security Strategy plans to significantly accelerate nuclear generating capacity to 24GW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by 2050. This represents 25% of projected electricity demand. </a:t>
            </a:r>
          </a:p>
        </p:txBody>
      </p:sp>
      <p:sp>
        <p:nvSpPr>
          <p:cNvPr id="2" name="object 2">
            <a:extLst>
              <a:ext uri="{FF2B5EF4-FFF2-40B4-BE49-F238E27FC236}">
                <a16:creationId xmlns:a16="http://schemas.microsoft.com/office/drawing/2014/main" id="{6DE24E6C-5127-53B1-C5D5-C13CE2E811B0}"/>
              </a:ext>
            </a:extLst>
          </p:cNvPr>
          <p:cNvSpPr/>
          <p:nvPr/>
        </p:nvSpPr>
        <p:spPr>
          <a:xfrm>
            <a:off x="9758118" y="2378073"/>
            <a:ext cx="154800" cy="35856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4" name="object 3">
            <a:extLst>
              <a:ext uri="{FF2B5EF4-FFF2-40B4-BE49-F238E27FC236}">
                <a16:creationId xmlns:a16="http://schemas.microsoft.com/office/drawing/2014/main" id="{3B36D0A9-207A-D41E-E1DF-CFB1E8B0758E}"/>
              </a:ext>
            </a:extLst>
          </p:cNvPr>
          <p:cNvSpPr txBox="1"/>
          <p:nvPr/>
        </p:nvSpPr>
        <p:spPr>
          <a:xfrm>
            <a:off x="10081428" y="2378075"/>
            <a:ext cx="3272400" cy="3585600"/>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The world’s first nuclear fusion plant could be built in the East Midlands;</a:t>
            </a:r>
            <a:endParaRPr lang="en-GB" sz="3200" dirty="0">
              <a:solidFill>
                <a:srgbClr val="FEFEFE"/>
              </a:solidFill>
              <a:effectLst/>
              <a:latin typeface="Arial" panose="020B0604020202020204" pitchFamily="34" charset="0"/>
              <a:cs typeface="Arial" panose="020B0604020202020204" pitchFamily="34" charset="0"/>
            </a:endParaRPr>
          </a:p>
        </p:txBody>
      </p:sp>
      <p:sp>
        <p:nvSpPr>
          <p:cNvPr id="5" name="object 3">
            <a:extLst>
              <a:ext uri="{FF2B5EF4-FFF2-40B4-BE49-F238E27FC236}">
                <a16:creationId xmlns:a16="http://schemas.microsoft.com/office/drawing/2014/main" id="{3F861419-8A14-2485-8EBD-6D379D0912D6}"/>
              </a:ext>
            </a:extLst>
          </p:cNvPr>
          <p:cNvSpPr txBox="1"/>
          <p:nvPr/>
        </p:nvSpPr>
        <p:spPr>
          <a:xfrm>
            <a:off x="13590610" y="2378075"/>
            <a:ext cx="4386240" cy="1359548"/>
          </a:xfrm>
          <a:prstGeom prst="rect">
            <a:avLst/>
          </a:prstGeom>
          <a:solidFill>
            <a:srgbClr val="06204C">
              <a:alpha val="90000"/>
            </a:srgbClr>
          </a:solidFill>
        </p:spPr>
        <p:txBody>
          <a:bodyPr vert="horz" wrap="square" lIns="251999" tIns="216000" rIns="251999" bIns="216000" rtlCol="0">
            <a:spAutoFit/>
          </a:bodyPr>
          <a:lstStyle/>
          <a:p>
            <a:r>
              <a:rPr lang="en-GB" sz="2000" dirty="0">
                <a:solidFill>
                  <a:srgbClr val="FEFEFE"/>
                </a:solidFill>
                <a:effectLst/>
                <a:latin typeface="Arial" panose="020B0604020202020204" pitchFamily="34" charset="0"/>
                <a:cs typeface="Arial" panose="020B0604020202020204" pitchFamily="34" charset="0"/>
              </a:rPr>
              <a:t>Almost </a:t>
            </a:r>
            <a:r>
              <a:rPr lang="en-GB" sz="2000" b="1" dirty="0">
                <a:solidFill>
                  <a:srgbClr val="FEFEFE"/>
                </a:solidFill>
                <a:effectLst/>
                <a:latin typeface="Arial" panose="020B0604020202020204" pitchFamily="34" charset="0"/>
                <a:cs typeface="Arial" panose="020B0604020202020204" pitchFamily="34" charset="0"/>
              </a:rPr>
              <a:t>5,000 people </a:t>
            </a:r>
            <a:r>
              <a:rPr lang="en-GB" sz="2000" dirty="0">
                <a:solidFill>
                  <a:srgbClr val="FEFEFE"/>
                </a:solidFill>
                <a:effectLst/>
                <a:latin typeface="Arial" panose="020B0604020202020204" pitchFamily="34" charset="0"/>
                <a:cs typeface="Arial" panose="020B0604020202020204" pitchFamily="34" charset="0"/>
              </a:rPr>
              <a:t>work in the civil nuclear sector in the Midlands.</a:t>
            </a:r>
            <a:endParaRPr lang="en-GB" sz="3200" dirty="0">
              <a:solidFill>
                <a:srgbClr val="FEFEFE"/>
              </a:solidFill>
              <a:effectLst/>
              <a:latin typeface="Arial" panose="020B0604020202020204" pitchFamily="34" charset="0"/>
              <a:cs typeface="Arial" panose="020B0604020202020204" pitchFamily="34" charset="0"/>
            </a:endParaRPr>
          </a:p>
        </p:txBody>
      </p:sp>
      <p:sp>
        <p:nvSpPr>
          <p:cNvPr id="8" name="object 3">
            <a:extLst>
              <a:ext uri="{FF2B5EF4-FFF2-40B4-BE49-F238E27FC236}">
                <a16:creationId xmlns:a16="http://schemas.microsoft.com/office/drawing/2014/main" id="{4308A6F4-F0BE-D3BE-E149-FE1D1E9EC3F8}"/>
              </a:ext>
            </a:extLst>
          </p:cNvPr>
          <p:cNvSpPr txBox="1"/>
          <p:nvPr/>
        </p:nvSpPr>
        <p:spPr>
          <a:xfrm>
            <a:off x="13590610" y="3990327"/>
            <a:ext cx="4386240" cy="1975102"/>
          </a:xfrm>
          <a:prstGeom prst="rect">
            <a:avLst/>
          </a:prstGeom>
          <a:solidFill>
            <a:srgbClr val="06204C">
              <a:alpha val="90000"/>
            </a:srgbClr>
          </a:solidFill>
        </p:spPr>
        <p:txBody>
          <a:bodyPr vert="horz" wrap="square" lIns="251999" tIns="216000" rIns="251999" bIns="216000" rtlCol="0">
            <a:spAutoFit/>
          </a:bodyPr>
          <a:lstStyle/>
          <a:p>
            <a:r>
              <a:rPr lang="en-GB" sz="2000" b="1" dirty="0">
                <a:solidFill>
                  <a:srgbClr val="FEFEFE"/>
                </a:solidFill>
                <a:effectLst/>
                <a:latin typeface="Arial" panose="020B0604020202020204" pitchFamily="34" charset="0"/>
                <a:cs typeface="Arial" panose="020B0604020202020204" pitchFamily="34" charset="0"/>
              </a:rPr>
              <a:t>Rolls Royce </a:t>
            </a:r>
            <a:r>
              <a:rPr lang="en-GB" sz="2000" dirty="0">
                <a:solidFill>
                  <a:srgbClr val="FEFEFE"/>
                </a:solidFill>
                <a:effectLst/>
                <a:latin typeface="Arial" panose="020B0604020202020204" pitchFamily="34" charset="0"/>
                <a:cs typeface="Arial" panose="020B0604020202020204" pitchFamily="34" charset="0"/>
              </a:rPr>
              <a:t>are developing the world’s first Small Modular Reactor, </a:t>
            </a:r>
            <a:r>
              <a:rPr lang="en-GB" sz="2000" b="1" dirty="0">
                <a:solidFill>
                  <a:srgbClr val="FEFEFE"/>
                </a:solidFill>
                <a:effectLst/>
                <a:latin typeface="Arial" panose="020B0604020202020204" pitchFamily="34" charset="0"/>
                <a:cs typeface="Arial" panose="020B0604020202020204" pitchFamily="34" charset="0"/>
              </a:rPr>
              <a:t>supported by £210m from the Advanced Nuclear Fund.</a:t>
            </a:r>
          </a:p>
        </p:txBody>
      </p:sp>
    </p:spTree>
    <p:extLst>
      <p:ext uri="{BB962C8B-B14F-4D97-AF65-F5344CB8AC3E}">
        <p14:creationId xmlns:p14="http://schemas.microsoft.com/office/powerpoint/2010/main" val="12702988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36FD623D9C8C46BE2F9C2055E1D63B" ma:contentTypeVersion="4" ma:contentTypeDescription="Create a new document." ma:contentTypeScope="" ma:versionID="e2427e39ac890258cf86ff9e5a9e549d">
  <xsd:schema xmlns:xsd="http://www.w3.org/2001/XMLSchema" xmlns:xs="http://www.w3.org/2001/XMLSchema" xmlns:p="http://schemas.microsoft.com/office/2006/metadata/properties" xmlns:ns2="1d19b36c-48a8-4c1b-b4d9-13a03a84965a" targetNamespace="http://schemas.microsoft.com/office/2006/metadata/properties" ma:root="true" ma:fieldsID="46c8bcba0c1d2014daffeb30849525d5" ns2:_="">
    <xsd:import namespace="1d19b36c-48a8-4c1b-b4d9-13a03a84965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19b36c-48a8-4c1b-b4d9-13a03a8496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FACA130-04D2-4125-BF73-E8E4CE716897}"/>
</file>

<file path=customXml/itemProps2.xml><?xml version="1.0" encoding="utf-8"?>
<ds:datastoreItem xmlns:ds="http://schemas.openxmlformats.org/officeDocument/2006/customXml" ds:itemID="{41FAE7F2-9DF8-4B84-9894-AA420A334F59}"/>
</file>

<file path=docProps/app.xml><?xml version="1.0" encoding="utf-8"?>
<Properties xmlns="http://schemas.openxmlformats.org/officeDocument/2006/extended-properties" xmlns:vt="http://schemas.openxmlformats.org/officeDocument/2006/docPropsVTypes">
  <Template/>
  <TotalTime>770</TotalTime>
  <Words>3635</Words>
  <Application>Microsoft Macintosh PowerPoint</Application>
  <PresentationFormat>Custom</PresentationFormat>
  <Paragraphs>263</Paragraphs>
  <Slides>38</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Euclid Flex B</vt:lpstr>
      <vt:lpstr>Euclid Flex B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Midlands Mindforge - £250m patient capital fund combining the spinout portfoliosof eight leading  UK universities</vt:lpstr>
      <vt:lpstr>Midlands Mindforge - £250m patient capital fund combining the spinout portfoliosof eight leading  UK universities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Andrew Sheppard-Burgess</cp:lastModifiedBy>
  <cp:revision>99</cp:revision>
  <dcterms:created xsi:type="dcterms:W3CDTF">2023-11-20T13:55:59Z</dcterms:created>
  <dcterms:modified xsi:type="dcterms:W3CDTF">2024-05-13T16:14:18Z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InDesign 19.0 (Macintosh)</vt:lpwstr>
  </property>
  <property fmtid="{D5CDD505-2E9C-101B-9397-08002B2CF9AE}" pid="4" name="LastSaved">
    <vt:filetime>2023-11-20T00:00:00Z</vt:filetime>
  </property>
  <property fmtid="{D5CDD505-2E9C-101B-9397-08002B2CF9AE}" pid="5" name="Producer">
    <vt:lpwstr>Adobe PDF Library 17.0</vt:lpwstr>
  </property>
</Properties>
</file>