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89" r:id="rId4"/>
    <p:sldId id="258" r:id="rId5"/>
    <p:sldId id="260" r:id="rId6"/>
    <p:sldId id="259" r:id="rId7"/>
    <p:sldId id="296" r:id="rId8"/>
    <p:sldId id="290" r:id="rId9"/>
    <p:sldId id="328" r:id="rId10"/>
    <p:sldId id="329" r:id="rId11"/>
    <p:sldId id="297" r:id="rId12"/>
    <p:sldId id="330" r:id="rId13"/>
    <p:sldId id="331" r:id="rId14"/>
    <p:sldId id="302" r:id="rId15"/>
    <p:sldId id="300" r:id="rId16"/>
    <p:sldId id="270" r:id="rId17"/>
    <p:sldId id="305" r:id="rId18"/>
    <p:sldId id="306" r:id="rId19"/>
    <p:sldId id="272" r:id="rId20"/>
    <p:sldId id="294" r:id="rId21"/>
    <p:sldId id="295" r:id="rId22"/>
    <p:sldId id="307" r:id="rId23"/>
    <p:sldId id="291" r:id="rId24"/>
    <p:sldId id="308" r:id="rId25"/>
    <p:sldId id="332" r:id="rId26"/>
    <p:sldId id="333" r:id="rId27"/>
    <p:sldId id="334" r:id="rId28"/>
    <p:sldId id="335" r:id="rId29"/>
    <p:sldId id="336" r:id="rId30"/>
    <p:sldId id="314" r:id="rId31"/>
    <p:sldId id="337" r:id="rId32"/>
    <p:sldId id="320" r:id="rId33"/>
    <p:sldId id="321" r:id="rId34"/>
    <p:sldId id="322" r:id="rId35"/>
    <p:sldId id="323" r:id="rId36"/>
    <p:sldId id="324" r:id="rId37"/>
    <p:sldId id="325" r:id="rId38"/>
    <p:sldId id="326" r:id="rId39"/>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04C"/>
    <a:srgbClr val="71CAF2"/>
    <a:srgbClr val="B2DBD4"/>
    <a:srgbClr val="F04E33"/>
    <a:srgbClr val="004E59"/>
    <a:srgbClr val="E52D12"/>
    <a:srgbClr val="5D4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7514"/>
  </p:normalViewPr>
  <p:slideViewPr>
    <p:cSldViewPr>
      <p:cViewPr varScale="1">
        <p:scale>
          <a:sx n="78" d="100"/>
          <a:sy n="78" d="100"/>
        </p:scale>
        <p:origin x="112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1376CC9-D396-7D4F-A0E7-58C87219DBF1}" type="datetimeFigureOut">
              <a:rPr lang="en-US" smtClean="0"/>
              <a:t>5/13/24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6A6D8E-A80D-1C45-844D-1E1AF359A2B1}" type="slidenum">
              <a:rPr lang="en-US" smtClean="0"/>
              <a:t>‹#›</a:t>
            </a:fld>
            <a:endParaRPr lang="en-US"/>
          </a:p>
        </p:txBody>
      </p:sp>
    </p:spTree>
    <p:extLst>
      <p:ext uri="{BB962C8B-B14F-4D97-AF65-F5344CB8AC3E}">
        <p14:creationId xmlns:p14="http://schemas.microsoft.com/office/powerpoint/2010/main" val="25060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15</a:t>
            </a:fld>
            <a:endParaRPr lang="en-US"/>
          </a:p>
        </p:txBody>
      </p:sp>
    </p:spTree>
    <p:extLst>
      <p:ext uri="{BB962C8B-B14F-4D97-AF65-F5344CB8AC3E}">
        <p14:creationId xmlns:p14="http://schemas.microsoft.com/office/powerpoint/2010/main" val="171932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37</a:t>
            </a:fld>
            <a:endParaRPr lang="en-US"/>
          </a:p>
        </p:txBody>
      </p:sp>
    </p:spTree>
    <p:extLst>
      <p:ext uri="{BB962C8B-B14F-4D97-AF65-F5344CB8AC3E}">
        <p14:creationId xmlns:p14="http://schemas.microsoft.com/office/powerpoint/2010/main" val="121689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38</a:t>
            </a:fld>
            <a:endParaRPr lang="en-US"/>
          </a:p>
        </p:txBody>
      </p:sp>
    </p:spTree>
    <p:extLst>
      <p:ext uri="{BB962C8B-B14F-4D97-AF65-F5344CB8AC3E}">
        <p14:creationId xmlns:p14="http://schemas.microsoft.com/office/powerpoint/2010/main" val="32588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17</a:t>
            </a:fld>
            <a:endParaRPr lang="en-US"/>
          </a:p>
        </p:txBody>
      </p:sp>
    </p:spTree>
    <p:extLst>
      <p:ext uri="{BB962C8B-B14F-4D97-AF65-F5344CB8AC3E}">
        <p14:creationId xmlns:p14="http://schemas.microsoft.com/office/powerpoint/2010/main" val="92170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18</a:t>
            </a:fld>
            <a:endParaRPr lang="en-US"/>
          </a:p>
        </p:txBody>
      </p:sp>
    </p:spTree>
    <p:extLst>
      <p:ext uri="{BB962C8B-B14F-4D97-AF65-F5344CB8AC3E}">
        <p14:creationId xmlns:p14="http://schemas.microsoft.com/office/powerpoint/2010/main" val="205231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21</a:t>
            </a:fld>
            <a:endParaRPr lang="en-US"/>
          </a:p>
        </p:txBody>
      </p:sp>
    </p:spTree>
    <p:extLst>
      <p:ext uri="{BB962C8B-B14F-4D97-AF65-F5344CB8AC3E}">
        <p14:creationId xmlns:p14="http://schemas.microsoft.com/office/powerpoint/2010/main" val="344180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23</a:t>
            </a:fld>
            <a:endParaRPr lang="en-US"/>
          </a:p>
        </p:txBody>
      </p:sp>
    </p:spTree>
    <p:extLst>
      <p:ext uri="{BB962C8B-B14F-4D97-AF65-F5344CB8AC3E}">
        <p14:creationId xmlns:p14="http://schemas.microsoft.com/office/powerpoint/2010/main" val="294736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33</a:t>
            </a:fld>
            <a:endParaRPr lang="en-US"/>
          </a:p>
        </p:txBody>
      </p:sp>
    </p:spTree>
    <p:extLst>
      <p:ext uri="{BB962C8B-B14F-4D97-AF65-F5344CB8AC3E}">
        <p14:creationId xmlns:p14="http://schemas.microsoft.com/office/powerpoint/2010/main" val="180040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34</a:t>
            </a:fld>
            <a:endParaRPr lang="en-US"/>
          </a:p>
        </p:txBody>
      </p:sp>
    </p:spTree>
    <p:extLst>
      <p:ext uri="{BB962C8B-B14F-4D97-AF65-F5344CB8AC3E}">
        <p14:creationId xmlns:p14="http://schemas.microsoft.com/office/powerpoint/2010/main" val="266145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35</a:t>
            </a:fld>
            <a:endParaRPr lang="en-US"/>
          </a:p>
        </p:txBody>
      </p:sp>
    </p:spTree>
    <p:extLst>
      <p:ext uri="{BB962C8B-B14F-4D97-AF65-F5344CB8AC3E}">
        <p14:creationId xmlns:p14="http://schemas.microsoft.com/office/powerpoint/2010/main" val="2987488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36</a:t>
            </a:fld>
            <a:endParaRPr lang="en-US"/>
          </a:p>
        </p:txBody>
      </p:sp>
    </p:spTree>
    <p:extLst>
      <p:ext uri="{BB962C8B-B14F-4D97-AF65-F5344CB8AC3E}">
        <p14:creationId xmlns:p14="http://schemas.microsoft.com/office/powerpoint/2010/main" val="207377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5316" y="785316"/>
            <a:ext cx="154940" cy="86423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p:txBody>
          <a:bodyPr lIns="0" tIns="0" rIns="0" bIns="0"/>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895" y="924748"/>
            <a:ext cx="3810635" cy="1872614"/>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a:xfrm>
            <a:off x="1514895" y="4856326"/>
            <a:ext cx="9519920" cy="5800725"/>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lying in a medical room&#10;&#10;Description automatically generated">
            <a:extLst>
              <a:ext uri="{FF2B5EF4-FFF2-40B4-BE49-F238E27FC236}">
                <a16:creationId xmlns:a16="http://schemas.microsoft.com/office/drawing/2014/main" id="{BB1B7F34-839E-3C5E-F81A-FB852D00D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4" name="TextBox 3">
            <a:extLst>
              <a:ext uri="{FF2B5EF4-FFF2-40B4-BE49-F238E27FC236}">
                <a16:creationId xmlns:a16="http://schemas.microsoft.com/office/drawing/2014/main" id="{3FE56CA0-CEE2-F286-7A6E-A09A2F127E58}"/>
              </a:ext>
            </a:extLst>
          </p:cNvPr>
          <p:cNvSpPr txBox="1"/>
          <p:nvPr/>
        </p:nvSpPr>
        <p:spPr>
          <a:xfrm>
            <a:off x="831850" y="3906064"/>
            <a:ext cx="17907000" cy="2185214"/>
          </a:xfrm>
          <a:prstGeom prst="rect">
            <a:avLst/>
          </a:prstGeom>
          <a:noFill/>
        </p:spPr>
        <p:txBody>
          <a:bodyPr wrap="square" rtlCol="0">
            <a:spAutoFit/>
          </a:bodyPr>
          <a:lstStyle/>
          <a:p>
            <a:r>
              <a:rPr lang="en-GB" sz="9600" b="1" dirty="0">
                <a:solidFill>
                  <a:srgbClr val="FEFEFE"/>
                </a:solidFill>
                <a:effectLst/>
                <a:latin typeface="Arial" panose="020B0604020202020204" pitchFamily="34" charset="0"/>
                <a:cs typeface="Arial" panose="020B0604020202020204" pitchFamily="34" charset="0"/>
              </a:rPr>
              <a:t>Invest in UK University R&amp;D</a:t>
            </a:r>
          </a:p>
          <a:p>
            <a:r>
              <a:rPr lang="en-GB" sz="4000">
                <a:solidFill>
                  <a:srgbClr val="FEFEFE"/>
                </a:solidFill>
                <a:effectLst/>
                <a:latin typeface="Arial" panose="020B0604020202020204" pitchFamily="34" charset="0"/>
                <a:cs typeface="Arial" panose="020B0604020202020204" pitchFamily="34" charset="0"/>
              </a:rPr>
              <a:t>Health and life </a:t>
            </a:r>
            <a:r>
              <a:rPr lang="en-GB" sz="4000" dirty="0">
                <a:solidFill>
                  <a:srgbClr val="FEFEFE"/>
                </a:solidFill>
                <a:effectLst/>
                <a:latin typeface="Arial" panose="020B0604020202020204" pitchFamily="34" charset="0"/>
                <a:cs typeface="Arial" panose="020B0604020202020204" pitchFamily="34" charset="0"/>
              </a:rPr>
              <a:t>sciences in the Midlands</a:t>
            </a:r>
          </a:p>
        </p:txBody>
      </p:sp>
      <p:sp>
        <p:nvSpPr>
          <p:cNvPr id="5" name="TextBox 4">
            <a:extLst>
              <a:ext uri="{FF2B5EF4-FFF2-40B4-BE49-F238E27FC236}">
                <a16:creationId xmlns:a16="http://schemas.microsoft.com/office/drawing/2014/main" id="{CC9026C2-E148-52FB-9284-D8D9D389AA6D}"/>
              </a:ext>
            </a:extLst>
          </p:cNvPr>
          <p:cNvSpPr txBox="1"/>
          <p:nvPr/>
        </p:nvSpPr>
        <p:spPr>
          <a:xfrm>
            <a:off x="831850" y="891197"/>
            <a:ext cx="8839200" cy="584775"/>
          </a:xfrm>
          <a:prstGeom prst="rect">
            <a:avLst/>
          </a:prstGeom>
          <a:noFill/>
        </p:spPr>
        <p:txBody>
          <a:bodyPr wrap="square" rtlCol="0">
            <a:spAutoFit/>
          </a:bodyPr>
          <a:lstStyle/>
          <a:p>
            <a:r>
              <a:rPr lang="en-GB" sz="3200" b="1" dirty="0">
                <a:solidFill>
                  <a:srgbClr val="FEFEFE"/>
                </a:solidFill>
                <a:effectLst/>
                <a:latin typeface="Arial" panose="020B0604020202020204" pitchFamily="34" charset="0"/>
                <a:cs typeface="Arial" panose="020B0604020202020204" pitchFamily="34" charset="0"/>
              </a:rPr>
              <a:t>Prospectus</a:t>
            </a:r>
            <a:endParaRPr lang="en-GB" sz="3200" dirty="0">
              <a:solidFill>
                <a:srgbClr val="FEFEFE"/>
              </a:solidFill>
              <a:effectLst/>
              <a:latin typeface="Arial" panose="020B0604020202020204" pitchFamily="34" charset="0"/>
              <a:cs typeface="Arial" panose="020B0604020202020204" pitchFamily="34" charset="0"/>
            </a:endParaRPr>
          </a:p>
        </p:txBody>
      </p:sp>
      <p:pic>
        <p:nvPicPr>
          <p:cNvPr id="11" name="Picture 10" descr="A logo with white text&#10;&#10;Description automatically generated">
            <a:extLst>
              <a:ext uri="{FF2B5EF4-FFF2-40B4-BE49-F238E27FC236}">
                <a16:creationId xmlns:a16="http://schemas.microsoft.com/office/drawing/2014/main" id="{49D9736F-CB5F-EC31-D006-DBEEC35E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1F32FC3-726E-2ADB-FCBB-E9C229F1B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75F61145-2E4A-DA46-C3F1-AF66EEB26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000"/>
          </a:srgbClr>
        </a:solidFill>
        <a:effectLst/>
      </p:bgPr>
    </p:bg>
    <p:spTree>
      <p:nvGrpSpPr>
        <p:cNvPr id="1" name=""/>
        <p:cNvGrpSpPr/>
        <p:nvPr/>
      </p:nvGrpSpPr>
      <p:grpSpPr>
        <a:xfrm>
          <a:off x="0" y="0"/>
          <a:ext cx="0" cy="0"/>
          <a:chOff x="0" y="0"/>
          <a:chExt cx="0" cy="0"/>
        </a:xfrm>
      </p:grpSpPr>
      <p:pic>
        <p:nvPicPr>
          <p:cNvPr id="4" name="Picture 3" descr="A person lying in a ct scan machine&#10;&#10;Description automatically generated">
            <a:extLst>
              <a:ext uri="{FF2B5EF4-FFF2-40B4-BE49-F238E27FC236}">
                <a16:creationId xmlns:a16="http://schemas.microsoft.com/office/drawing/2014/main" id="{11B67C83-BA7F-DBFB-7D78-18F943391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7243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Medical technology</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62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803492"/>
            <a:ext cx="6172199" cy="353943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is ideally placed to lead the development of new MedTech products and services from bench to bedside, create start-ups, drive regional growth and capture the growing national and global MedTech market. </a:t>
            </a:r>
          </a:p>
        </p:txBody>
      </p:sp>
      <p:sp>
        <p:nvSpPr>
          <p:cNvPr id="14" name="object 2">
            <a:extLst>
              <a:ext uri="{FF2B5EF4-FFF2-40B4-BE49-F238E27FC236}">
                <a16:creationId xmlns:a16="http://schemas.microsoft.com/office/drawing/2014/main" id="{DF47C654-D857-4BAC-9807-D4500510E579}"/>
              </a:ext>
            </a:extLst>
          </p:cNvPr>
          <p:cNvSpPr/>
          <p:nvPr/>
        </p:nvSpPr>
        <p:spPr>
          <a:xfrm>
            <a:off x="8422821" y="2803493"/>
            <a:ext cx="154940" cy="240598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8746131" y="2803492"/>
            <a:ext cx="6258919"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MedTech in the Midlands supports over 23,000 jobs, in 1,000 companies, creating £1.6bn GVA annually</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08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drawing a figure&#10;&#10;Description automatically generated">
            <a:extLst>
              <a:ext uri="{FF2B5EF4-FFF2-40B4-BE49-F238E27FC236}">
                <a16:creationId xmlns:a16="http://schemas.microsoft.com/office/drawing/2014/main" id="{28622E69-DA94-72CB-61BB-91AD3ED7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279650" y="4359275"/>
            <a:ext cx="67056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FEFEFE"/>
                </a:solidFill>
                <a:effectLst/>
                <a:latin typeface="Arial" panose="020B0604020202020204" pitchFamily="34" charset="0"/>
                <a:cs typeface="Arial" panose="020B0604020202020204" pitchFamily="34" charset="0"/>
              </a:rPr>
              <a:t>Enablers of research and development in life sciences</a:t>
            </a:r>
            <a:endParaRPr lang="en-GB" sz="48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1749004" y="4359275"/>
            <a:ext cx="152400" cy="24177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9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drawing a figure&#10;&#10;Description automatically generated">
            <a:extLst>
              <a:ext uri="{FF2B5EF4-FFF2-40B4-BE49-F238E27FC236}">
                <a16:creationId xmlns:a16="http://schemas.microsoft.com/office/drawing/2014/main" id="{28622E69-DA94-72CB-61BB-91AD3ED7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1005205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33258B3-4962-94E8-8987-27E0E77043E7}"/>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Materials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5" name="object 12">
            <a:extLst>
              <a:ext uri="{FF2B5EF4-FFF2-40B4-BE49-F238E27FC236}">
                <a16:creationId xmlns:a16="http://schemas.microsoft.com/office/drawing/2014/main" id="{5CDA0826-6D55-A176-4CD0-5A6D90315414}"/>
              </a:ext>
            </a:extLst>
          </p:cNvPr>
          <p:cNvSpPr/>
          <p:nvPr/>
        </p:nvSpPr>
        <p:spPr>
          <a:xfrm>
            <a:off x="910805" y="587408"/>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4EB38B-01A1-014C-25D1-318A85E4238D}"/>
              </a:ext>
            </a:extLst>
          </p:cNvPr>
          <p:cNvSpPr txBox="1"/>
          <p:nvPr/>
        </p:nvSpPr>
        <p:spPr>
          <a:xfrm>
            <a:off x="831850" y="1920875"/>
            <a:ext cx="68580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Researching, developing and manufacturing new materials is a critical enabler of new medical technologies, devices and techniques to support rehabilitation and recovery. This is a natural strength of the Midlands – building on existing world class capabilities in engineering, material and advanced manufacturing, and life sciences. </a:t>
            </a:r>
          </a:p>
        </p:txBody>
      </p:sp>
    </p:spTree>
    <p:extLst>
      <p:ext uri="{BB962C8B-B14F-4D97-AF65-F5344CB8AC3E}">
        <p14:creationId xmlns:p14="http://schemas.microsoft.com/office/powerpoint/2010/main" val="345126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group of people outside of a building&#10;&#10;Description automatically generated">
            <a:extLst>
              <a:ext uri="{FF2B5EF4-FFF2-40B4-BE49-F238E27FC236}">
                <a16:creationId xmlns:a16="http://schemas.microsoft.com/office/drawing/2014/main" id="{9A056518-0174-CF56-F918-EEB87DE71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1005205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33258B3-4962-94E8-8987-27E0E77043E7}"/>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5" name="object 12">
            <a:extLst>
              <a:ext uri="{FF2B5EF4-FFF2-40B4-BE49-F238E27FC236}">
                <a16:creationId xmlns:a16="http://schemas.microsoft.com/office/drawing/2014/main" id="{5CDA0826-6D55-A176-4CD0-5A6D90315414}"/>
              </a:ext>
            </a:extLst>
          </p:cNvPr>
          <p:cNvSpPr/>
          <p:nvPr/>
        </p:nvSpPr>
        <p:spPr>
          <a:xfrm>
            <a:off x="910805" y="587408"/>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4EB38B-01A1-014C-25D1-318A85E4238D}"/>
              </a:ext>
            </a:extLst>
          </p:cNvPr>
          <p:cNvSpPr txBox="1"/>
          <p:nvPr/>
        </p:nvSpPr>
        <p:spPr>
          <a:xfrm>
            <a:off x="831850" y="1920875"/>
            <a:ext cx="7543800" cy="353943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Understanding how to promote healthy living is critical to tackling some of the biggest health challenges of today. In the Midlands, 1 in 13 adults has received a diagnosis of diabetes – the highest of any region in England. 26% of adults in England are considered obese. </a:t>
            </a:r>
          </a:p>
        </p:txBody>
      </p:sp>
    </p:spTree>
    <p:extLst>
      <p:ext uri="{BB962C8B-B14F-4D97-AF65-F5344CB8AC3E}">
        <p14:creationId xmlns:p14="http://schemas.microsoft.com/office/powerpoint/2010/main" val="328346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uilding with glass walls and a lawn&#10;&#10;Description automatically generated">
            <a:extLst>
              <a:ext uri="{FF2B5EF4-FFF2-40B4-BE49-F238E27FC236}">
                <a16:creationId xmlns:a16="http://schemas.microsoft.com/office/drawing/2014/main" id="{C97E6BF3-2767-81D7-DF34-8F49315BA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08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8AD3DA04-0273-6D59-47AE-86B4361840EE}"/>
              </a:ext>
            </a:extLst>
          </p:cNvPr>
          <p:cNvSpPr txBox="1">
            <a:spLocks/>
          </p:cNvSpPr>
          <p:nvPr/>
        </p:nvSpPr>
        <p:spPr>
          <a:xfrm>
            <a:off x="2736850" y="4054475"/>
            <a:ext cx="8458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Invest in a partnership with Midlands universities  </a:t>
            </a:r>
            <a:endParaRPr lang="en-GB" sz="6000" dirty="0">
              <a:solidFill>
                <a:schemeClr val="bg1"/>
              </a:solidFill>
              <a:effectLst/>
              <a:latin typeface="Arial" panose="020B0604020202020204" pitchFamily="34" charset="0"/>
              <a:cs typeface="Arial" panose="020B0604020202020204" pitchFamily="34" charset="0"/>
            </a:endParaRPr>
          </a:p>
        </p:txBody>
      </p:sp>
      <p:sp>
        <p:nvSpPr>
          <p:cNvPr id="6" name="object 12">
            <a:extLst>
              <a:ext uri="{FF2B5EF4-FFF2-40B4-BE49-F238E27FC236}">
                <a16:creationId xmlns:a16="http://schemas.microsoft.com/office/drawing/2014/main" id="{1930D72C-2080-BBF9-87A7-D6B8C1019EC5}"/>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wearing a protective gear&#10;&#10;Description automatically generated">
            <a:extLst>
              <a:ext uri="{FF2B5EF4-FFF2-40B4-BE49-F238E27FC236}">
                <a16:creationId xmlns:a16="http://schemas.microsoft.com/office/drawing/2014/main" id="{0447FF2F-BAC8-49D2-3DC1-3D2EAF407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translation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848600" cy="255454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in the Midlands have an exceptional track-record of working with the world’s largest companies, helping translate fundamental research into industry-leading innovations. </a:t>
            </a:r>
          </a:p>
        </p:txBody>
      </p:sp>
      <p:sp>
        <p:nvSpPr>
          <p:cNvPr id="14" name="object 2">
            <a:extLst>
              <a:ext uri="{FF2B5EF4-FFF2-40B4-BE49-F238E27FC236}">
                <a16:creationId xmlns:a16="http://schemas.microsoft.com/office/drawing/2014/main" id="{DF47C654-D857-4BAC-9807-D4500510E579}"/>
              </a:ext>
            </a:extLst>
          </p:cNvPr>
          <p:cNvSpPr/>
          <p:nvPr/>
        </p:nvSpPr>
        <p:spPr>
          <a:xfrm>
            <a:off x="898768" y="6301981"/>
            <a:ext cx="154940" cy="302154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222078" y="6301981"/>
            <a:ext cx="6239172" cy="3021542"/>
          </a:xfrm>
          <a:prstGeom prst="rect">
            <a:avLst/>
          </a:prstGeom>
          <a:solidFill>
            <a:schemeClr val="bg1">
              <a:alpha val="90000"/>
            </a:schemeClr>
          </a:solidFill>
        </p:spPr>
        <p:txBody>
          <a:bodyPr vert="horz" wrap="square" lIns="251999" tIns="216000" rIns="251999" bIns="216000" rtlCol="0">
            <a:spAutoFit/>
          </a:bodyPr>
          <a:lstStyle/>
          <a:p>
            <a:r>
              <a:rPr lang="en-GB" sz="2000" dirty="0">
                <a:solidFill>
                  <a:srgbClr val="06204C"/>
                </a:solidFill>
                <a:effectLst/>
                <a:latin typeface="Arial" panose="020B0604020202020204" pitchFamily="34" charset="0"/>
                <a:cs typeface="Arial" panose="020B0604020202020204" pitchFamily="34" charset="0"/>
              </a:rPr>
              <a:t>The University of Warwick and the University of Nottingham are both in the </a:t>
            </a:r>
            <a:br>
              <a:rPr lang="en-GB" sz="3200" dirty="0">
                <a:solidFill>
                  <a:srgbClr val="06204C"/>
                </a:solidFill>
                <a:effectLst/>
                <a:latin typeface="Arial" panose="020B0604020202020204" pitchFamily="34" charset="0"/>
                <a:cs typeface="Arial" panose="020B0604020202020204" pitchFamily="34" charset="0"/>
              </a:rPr>
            </a:br>
            <a:r>
              <a:rPr lang="en-GB" sz="3200" b="1" dirty="0">
                <a:solidFill>
                  <a:srgbClr val="06204C"/>
                </a:solidFill>
                <a:effectLst/>
                <a:latin typeface="Arial" panose="020B0604020202020204" pitchFamily="34" charset="0"/>
                <a:cs typeface="Arial" panose="020B0604020202020204" pitchFamily="34" charset="0"/>
              </a:rPr>
              <a:t>Top 5 recipients of the £885m of Innovate UK Funding allocated across the UK in the last 10 years. </a:t>
            </a:r>
            <a:endParaRPr lang="en-GB" sz="3200" dirty="0">
              <a:solidFill>
                <a:srgbClr val="06204C"/>
              </a:solidFill>
              <a:effectLst/>
              <a:latin typeface="Arial" panose="020B0604020202020204" pitchFamily="34" charset="0"/>
              <a:cs typeface="Arial" panose="020B0604020202020204" pitchFamily="34" charset="0"/>
            </a:endParaRPr>
          </a:p>
        </p:txBody>
      </p:sp>
      <p:sp>
        <p:nvSpPr>
          <p:cNvPr id="8" name="object 2">
            <a:extLst>
              <a:ext uri="{FF2B5EF4-FFF2-40B4-BE49-F238E27FC236}">
                <a16:creationId xmlns:a16="http://schemas.microsoft.com/office/drawing/2014/main" id="{EA29C125-5730-9D29-07CD-440F72F3F8F6}"/>
              </a:ext>
            </a:extLst>
          </p:cNvPr>
          <p:cNvSpPr/>
          <p:nvPr/>
        </p:nvSpPr>
        <p:spPr>
          <a:xfrm>
            <a:off x="10052050" y="0"/>
            <a:ext cx="100520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accent5">
              <a:lumMod val="20000"/>
              <a:lumOff val="80000"/>
              <a:alpha val="90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E57F34BB-7B6F-5F5F-D6B7-9EF0DAA6AF08}"/>
              </a:ext>
            </a:extLst>
          </p:cNvPr>
          <p:cNvSpPr txBox="1">
            <a:spLocks/>
          </p:cNvSpPr>
          <p:nvPr/>
        </p:nvSpPr>
        <p:spPr>
          <a:xfrm>
            <a:off x="11472554"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Euclid Flex B Bold" panose="020B0504000000000000" pitchFamily="34" charset="77"/>
              </a:rPr>
              <a:t>Innovation</a:t>
            </a:r>
            <a:endParaRPr lang="en-GB" sz="4800" dirty="0">
              <a:solidFill>
                <a:srgbClr val="06204C"/>
              </a:solidFill>
              <a:effectLst/>
              <a:latin typeface="Euclid Flex B Bold" panose="020B0504000000000000" pitchFamily="34" charset="77"/>
            </a:endParaRPr>
          </a:p>
        </p:txBody>
      </p:sp>
      <p:sp>
        <p:nvSpPr>
          <p:cNvPr id="12" name="object 12">
            <a:extLst>
              <a:ext uri="{FF2B5EF4-FFF2-40B4-BE49-F238E27FC236}">
                <a16:creationId xmlns:a16="http://schemas.microsoft.com/office/drawing/2014/main" id="{8608A725-50EE-A986-7453-4CFBCB883FA5}"/>
              </a:ext>
            </a:extLst>
          </p:cNvPr>
          <p:cNvSpPr/>
          <p:nvPr/>
        </p:nvSpPr>
        <p:spPr>
          <a:xfrm>
            <a:off x="10941909" y="587408"/>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C2CFAD5-93DC-A724-174A-CF1ABA75E696}"/>
              </a:ext>
            </a:extLst>
          </p:cNvPr>
          <p:cNvSpPr txBox="1"/>
          <p:nvPr/>
        </p:nvSpPr>
        <p:spPr>
          <a:xfrm>
            <a:off x="10862954" y="2041795"/>
            <a:ext cx="8019068" cy="6986528"/>
          </a:xfrm>
          <a:prstGeom prst="rect">
            <a:avLst/>
          </a:prstGeom>
          <a:noFill/>
        </p:spPr>
        <p:txBody>
          <a:bodyPr wrap="square" anchor="t" anchorCtr="0">
            <a:spAutoFit/>
          </a:bodyPr>
          <a:lstStyle/>
          <a:p>
            <a:r>
              <a:rPr lang="en-GB" sz="3200" dirty="0">
                <a:solidFill>
                  <a:srgbClr val="06204C"/>
                </a:solidFill>
                <a:effectLst/>
                <a:latin typeface="Arial" panose="020B0604020202020204" pitchFamily="34" charset="0"/>
                <a:cs typeface="Arial" panose="020B0604020202020204" pitchFamily="34" charset="0"/>
              </a:rPr>
              <a:t>Midlands universities have been supporting the innovation eco-system of their local and regional economies for decades. If your business is looking to access innovation support chains, our dedicated support programmes, funding and networks can help you do this. Through co-funded Government schemes like Knowledge Transfer Partnerships (KTPs), which is one of the most successful, long-running innovation schemes anywhere in the world, we help business of all sizes to innovate using the knowledge and expertise of UK universities.</a:t>
            </a:r>
          </a:p>
        </p:txBody>
      </p:sp>
    </p:spTree>
    <p:extLst>
      <p:ext uri="{BB962C8B-B14F-4D97-AF65-F5344CB8AC3E}">
        <p14:creationId xmlns:p14="http://schemas.microsoft.com/office/powerpoint/2010/main" val="2072818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ap of the country&#10;&#10;Description automatically generated">
            <a:extLst>
              <a:ext uri="{FF2B5EF4-FFF2-40B4-BE49-F238E27FC236}">
                <a16:creationId xmlns:a16="http://schemas.microsoft.com/office/drawing/2014/main" id="{3F9D5FD2-9DCB-32E4-2728-43102B3231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6"/>
            <a:ext cx="20104100" cy="11308553"/>
          </a:xfrm>
          <a:prstGeom prst="rect">
            <a:avLst/>
          </a:prstGeom>
        </p:spPr>
      </p:pic>
      <p:sp>
        <p:nvSpPr>
          <p:cNvPr id="2" name="object 3">
            <a:extLst>
              <a:ext uri="{FF2B5EF4-FFF2-40B4-BE49-F238E27FC236}">
                <a16:creationId xmlns:a16="http://schemas.microsoft.com/office/drawing/2014/main" id="{8A0A286A-94D6-33C7-4297-6D3FE9602E14}"/>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Co-location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071B2B8F-22A2-621E-A77D-D99F6BD818A8}"/>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2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Regeneration and integration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across the Midlands work in partnership with the UK and Local Government to help drive economic growth through innovation and inward investment. Through a range of public-private partnerships, universities are involved in over 20 major economic development opportunities identified by the Midlands Investment Portfolio, worth over £10bn in Gross Development Value. In the West Midlands, universities work with the Combined Authority and Growth Company to work on a range of projects as a part of one of only three UK Innovation Accelerators. </a:t>
            </a:r>
          </a:p>
        </p:txBody>
      </p:sp>
    </p:spTree>
    <p:extLst>
      <p:ext uri="{BB962C8B-B14F-4D97-AF65-F5344CB8AC3E}">
        <p14:creationId xmlns:p14="http://schemas.microsoft.com/office/powerpoint/2010/main" val="168952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Talent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5943598"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Home to 20 universities, the Midlands hosts over 350,000 students and 100,000 graduates a year, including 20% of the UK's medical students. Our universities will work in partnership with local economic growth organisations to develop tailored skills and training package – from degree apprenticeships, to dedicated training and skills programme, to industry-funded PhDs – to support the growth of future industries and your business. </a:t>
            </a:r>
          </a:p>
        </p:txBody>
      </p:sp>
    </p:spTree>
    <p:extLst>
      <p:ext uri="{BB962C8B-B14F-4D97-AF65-F5344CB8AC3E}">
        <p14:creationId xmlns:p14="http://schemas.microsoft.com/office/powerpoint/2010/main" val="408197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8688D30F-2F34-EBBD-9D0D-FA9BB57AE52D}"/>
              </a:ext>
            </a:extLst>
          </p:cNvPr>
          <p:cNvPicPr>
            <a:picLocks noChangeAspect="1"/>
          </p:cNvPicPr>
          <p:nvPr/>
        </p:nvPicPr>
        <p:blipFill rotWithShape="1">
          <a:blip r:embed="rId3">
            <a:extLst>
              <a:ext uri="{28A0092B-C50C-407E-A947-70E740481C1C}">
                <a14:useLocalDpi xmlns:a14="http://schemas.microsoft.com/office/drawing/2010/main" val="0"/>
              </a:ext>
            </a:extLst>
          </a:blip>
          <a:srcRect l="8742" t="35294" r="3023" b="28431"/>
          <a:stretch/>
        </p:blipFill>
        <p:spPr>
          <a:xfrm>
            <a:off x="679449" y="3825875"/>
            <a:ext cx="7599405" cy="3124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E5DE1364-3502-F5D4-5AC1-414C2875E4C2}"/>
              </a:ext>
            </a:extLst>
          </p:cNvPr>
          <p:cNvSpPr/>
          <p:nvPr/>
        </p:nvSpPr>
        <p:spPr>
          <a:xfrm>
            <a:off x="4946650" y="2987675"/>
            <a:ext cx="154940" cy="4869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DB138-8CF5-A434-005C-84AADE8D3BB1}"/>
              </a:ext>
            </a:extLst>
          </p:cNvPr>
          <p:cNvSpPr txBox="1"/>
          <p:nvPr/>
        </p:nvSpPr>
        <p:spPr>
          <a:xfrm>
            <a:off x="5861050" y="3216275"/>
            <a:ext cx="9753600" cy="4524315"/>
          </a:xfrm>
          <a:prstGeom prst="rect">
            <a:avLst/>
          </a:prstGeom>
          <a:noFill/>
        </p:spPr>
        <p:txBody>
          <a:bodyPr wrap="square" rtlCol="0">
            <a:spAutoFit/>
          </a:bodyPr>
          <a:lstStyle/>
          <a:p>
            <a:r>
              <a:rPr lang="en-GB" sz="7200" b="1" dirty="0">
                <a:solidFill>
                  <a:srgbClr val="71CAF2"/>
                </a:solidFill>
                <a:effectLst/>
                <a:latin typeface="Arial" panose="020B0604020202020204" pitchFamily="34" charset="0"/>
                <a:cs typeface="Arial" panose="020B0604020202020204" pitchFamily="34" charset="0"/>
              </a:rPr>
              <a:t>Forge the future of transport technology with universities in the Midlands</a:t>
            </a:r>
            <a:endParaRPr lang="en-GB" sz="7200" dirty="0">
              <a:solidFill>
                <a:srgbClr val="71CAF2"/>
              </a:solidFill>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portfolios</a:t>
            </a:r>
            <a:r>
              <a:rPr lang="en-GB"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5944256"/>
          </a:xfrm>
          <a:prstGeom prst="rect">
            <a:avLst/>
          </a:prstGeom>
        </p:spPr>
        <p:txBody>
          <a:bodyPr vert="horz" wrap="square" lIns="0" tIns="11430" rIns="0" bIns="0" rtlCol="0">
            <a:spAutoFit/>
          </a:bodyPr>
          <a:lstStyle/>
          <a:p>
            <a:pPr marL="12700" marR="266065">
              <a:lnSpc>
                <a:spcPct val="101499"/>
              </a:lnSpc>
              <a:spcBef>
                <a:spcPts val="90"/>
              </a:spcBef>
            </a:pPr>
            <a:r>
              <a:rPr sz="3200" dirty="0">
                <a:latin typeface="Arial" panose="020B0604020202020204" pitchFamily="34" charset="0"/>
                <a:cs typeface="Arial" panose="020B0604020202020204" pitchFamily="34" charset="0"/>
              </a:rPr>
              <a:t>Midlands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Mindforge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ambitious,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patient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investment</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company</a:t>
            </a:r>
            <a:r>
              <a:rPr sz="3200" spc="5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aiming</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transform</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ground-breaking</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science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 into</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successful </a:t>
            </a:r>
            <a:r>
              <a:rPr sz="3200" dirty="0">
                <a:latin typeface="Arial" panose="020B0604020202020204" pitchFamily="34" charset="0"/>
                <a:cs typeface="Arial" panose="020B0604020202020204" pitchFamily="34" charset="0"/>
              </a:rPr>
              <a:t>businesses with</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potential</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positively impact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5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world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accelerate</a:t>
            </a:r>
            <a:r>
              <a:rPr sz="3200" spc="10"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the </a:t>
            </a:r>
            <a:r>
              <a:rPr sz="3200" dirty="0">
                <a:latin typeface="Arial" panose="020B0604020202020204" pitchFamily="34" charset="0"/>
                <a:cs typeface="Arial" panose="020B0604020202020204" pitchFamily="34" charset="0"/>
              </a:rPr>
              <a:t>commercialisation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of</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research</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from</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partner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universities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Aston,</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Birmingham, </a:t>
            </a:r>
            <a:r>
              <a:rPr sz="3200" dirty="0">
                <a:latin typeface="Arial" panose="020B0604020202020204" pitchFamily="34" charset="0"/>
                <a:cs typeface="Arial" panose="020B0604020202020204" pitchFamily="34" charset="0"/>
              </a:rPr>
              <a:t>Cranfield,</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Keele,</a:t>
            </a:r>
            <a:r>
              <a:rPr sz="3200" spc="3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Leicester,</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Loughborough,</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Nottingham,</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2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Warwick.</a:t>
            </a:r>
          </a:p>
          <a:p>
            <a:pPr>
              <a:lnSpc>
                <a:spcPct val="100000"/>
              </a:lnSpc>
              <a:spcBef>
                <a:spcPts val="30"/>
              </a:spcBef>
            </a:pPr>
            <a:endParaRPr sz="3200" dirty="0">
              <a:latin typeface="Arial" panose="020B0604020202020204" pitchFamily="34" charset="0"/>
              <a:cs typeface="Arial" panose="020B0604020202020204" pitchFamily="34" charset="0"/>
            </a:endParaRPr>
          </a:p>
          <a:p>
            <a:pPr marL="12700" marR="951865">
              <a:lnSpc>
                <a:spcPct val="101499"/>
              </a:lnSpc>
              <a:spcBef>
                <a:spcPts val="5"/>
              </a:spcBef>
            </a:pPr>
            <a:r>
              <a:rPr sz="3200" dirty="0">
                <a:latin typeface="Arial" panose="020B0604020202020204" pitchFamily="34" charset="0"/>
                <a:cs typeface="Arial" panose="020B0604020202020204" pitchFamily="34" charset="0"/>
              </a:rPr>
              <a:t>By providing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company-building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skills</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university spinouts</a:t>
            </a:r>
            <a:r>
              <a:rPr sz="3200" spc="45"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and </a:t>
            </a:r>
            <a:r>
              <a:rPr sz="3200" dirty="0">
                <a:latin typeface="Arial" panose="020B0604020202020204" pitchFamily="34" charset="0"/>
                <a:cs typeface="Arial" panose="020B0604020202020204" pitchFamily="34" charset="0"/>
              </a:rPr>
              <a:t>early-stage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IP</a:t>
            </a:r>
            <a:r>
              <a:rPr sz="3200" spc="-2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rich</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businesses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Midlands,</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we</a:t>
            </a:r>
            <a:r>
              <a:rPr sz="3200" spc="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will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build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foundations </a:t>
            </a:r>
            <a:r>
              <a:rPr sz="3200" dirty="0">
                <a:latin typeface="Arial" panose="020B0604020202020204" pitchFamily="34" charset="0"/>
                <a:cs typeface="Arial" panose="020B0604020202020204" pitchFamily="34" charset="0"/>
              </a:rPr>
              <a:t>of</a:t>
            </a:r>
            <a:r>
              <a:rPr sz="3200" spc="-2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new</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eco-system</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 the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region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30" dirty="0">
                <a:latin typeface="Arial" panose="020B0604020202020204" pitchFamily="34" charset="0"/>
                <a:cs typeface="Arial" panose="020B0604020202020204" pitchFamily="34" charset="0"/>
              </a:rPr>
              <a:t> </a:t>
            </a:r>
            <a:br>
              <a:rPr lang="en-GB" sz="3200" spc="30" dirty="0">
                <a:latin typeface="Arial" panose="020B0604020202020204" pitchFamily="34" charset="0"/>
                <a:cs typeface="Arial" panose="020B0604020202020204" pitchFamily="34" charset="0"/>
              </a:rPr>
            </a:br>
            <a:r>
              <a:rPr sz="3200" dirty="0">
                <a:latin typeface="Arial" panose="020B0604020202020204" pitchFamily="34" charset="0"/>
                <a:cs typeface="Arial" panose="020B0604020202020204" pitchFamily="34" charset="0"/>
              </a:rPr>
              <a:t>create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companies </a:t>
            </a:r>
            <a:r>
              <a:rPr sz="3200" spc="-20" dirty="0">
                <a:latin typeface="Arial" panose="020B0604020202020204" pitchFamily="34" charset="0"/>
                <a:cs typeface="Arial" panose="020B0604020202020204" pitchFamily="34" charset="0"/>
              </a:rPr>
              <a:t>that </a:t>
            </a:r>
            <a:r>
              <a:rPr sz="3200" dirty="0">
                <a:latin typeface="Arial" panose="020B0604020202020204" pitchFamily="34" charset="0"/>
                <a:cs typeface="Arial" panose="020B0604020202020204" pitchFamily="34" charset="0"/>
              </a:rPr>
              <a:t>can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drive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economic</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growth whilst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delivering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real-world</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impact.</a:t>
            </a:r>
            <a:endParaRPr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911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4452116"/>
          </a:xfrm>
          <a:prstGeom prst="rect">
            <a:avLst/>
          </a:prstGeom>
        </p:spPr>
        <p:txBody>
          <a:bodyPr vert="horz" wrap="square" lIns="0" tIns="11430" rIns="0" bIns="0" rtlCol="0">
            <a:spAutoFit/>
          </a:bodyPr>
          <a:lstStyle/>
          <a:p>
            <a:pPr marL="12700" marR="5080">
              <a:lnSpc>
                <a:spcPct val="101499"/>
              </a:lnSpc>
            </a:pPr>
            <a:r>
              <a:rPr lang="en-GB" sz="3200" dirty="0">
                <a:latin typeface="Arial" panose="020B0604020202020204" pitchFamily="34" charset="0"/>
                <a:cs typeface="Arial" panose="020B0604020202020204" pitchFamily="34" charset="0"/>
              </a:rPr>
              <a:t>Midlands</a:t>
            </a:r>
            <a:r>
              <a:rPr lang="en-GB" sz="3200" spc="35"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Mindforge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independent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company</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that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aims</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raise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up</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£250m </a:t>
            </a:r>
            <a:r>
              <a:rPr lang="en-GB" sz="3200" dirty="0">
                <a:latin typeface="Arial" panose="020B0604020202020204" pitchFamily="34" charset="0"/>
                <a:cs typeface="Arial" panose="020B0604020202020204" pitchFamily="34" charset="0"/>
              </a:rPr>
              <a:t>from</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strategic</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corporate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partners,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institutional</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investors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qualifying</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individuals.</a:t>
            </a:r>
          </a:p>
          <a:p>
            <a:pPr>
              <a:lnSpc>
                <a:spcPct val="100000"/>
              </a:lnSpc>
              <a:spcBef>
                <a:spcPts val="30"/>
              </a:spcBef>
            </a:pPr>
            <a:endParaRPr lang="en-GB" sz="3200" dirty="0">
              <a:latin typeface="Arial" panose="020B0604020202020204" pitchFamily="34" charset="0"/>
              <a:cs typeface="Arial" panose="020B0604020202020204" pitchFamily="34" charset="0"/>
            </a:endParaRPr>
          </a:p>
          <a:p>
            <a:pPr marL="12700" marR="261620">
              <a:lnSpc>
                <a:spcPct val="101499"/>
              </a:lnSpc>
            </a:pPr>
            <a:r>
              <a:rPr lang="en-GB" sz="3200" dirty="0" err="1">
                <a:latin typeface="Arial" panose="020B0604020202020204" pitchFamily="34" charset="0"/>
                <a:cs typeface="Arial" panose="020B0604020202020204" pitchFamily="34" charset="0"/>
              </a:rPr>
              <a:t>Mindforge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will</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 with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impact”</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found</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scale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transformational</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science </a:t>
            </a:r>
            <a:r>
              <a:rPr lang="en-GB" sz="3200" dirty="0">
                <a:latin typeface="Arial" panose="020B0604020202020204" pitchFamily="34" charset="0"/>
                <a:cs typeface="Arial" panose="020B0604020202020204" pitchFamily="34" charset="0"/>
              </a:rPr>
              <a:t>backed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companies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sectors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such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Clean</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Technologies,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Computational </a:t>
            </a:r>
            <a:r>
              <a:rPr lang="en-GB" sz="3200" dirty="0">
                <a:latin typeface="Arial" panose="020B0604020202020204" pitchFamily="34" charset="0"/>
                <a:cs typeface="Arial" panose="020B0604020202020204" pitchFamily="34" charset="0"/>
              </a:rPr>
              <a:t>Science,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Life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Sciences</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Health</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Tech,</a:t>
            </a:r>
            <a:r>
              <a:rPr lang="en-GB" sz="3200" dirty="0">
                <a:latin typeface="Arial" panose="020B0604020202020204" pitchFamily="34" charset="0"/>
                <a:cs typeface="Arial" panose="020B0604020202020204" pitchFamily="34" charset="0"/>
              </a:rPr>
              <a:t> to</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create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highly</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skilled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support </a:t>
            </a:r>
            <a:r>
              <a:rPr lang="en-GB" sz="3200" dirty="0">
                <a:latin typeface="Arial" panose="020B0604020202020204" pitchFamily="34" charset="0"/>
                <a:cs typeface="Arial" panose="020B0604020202020204" pitchFamily="34" charset="0"/>
              </a:rPr>
              <a:t>the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UK’s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ambition</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become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technology </a:t>
            </a:r>
            <a:r>
              <a:rPr lang="en-GB" sz="3200" spc="-10" dirty="0">
                <a:latin typeface="Arial" panose="020B0604020202020204" pitchFamily="34" charset="0"/>
                <a:cs typeface="Arial" panose="020B0604020202020204" pitchFamily="34" charset="0"/>
              </a:rPr>
              <a:t>superpower.</a:t>
            </a: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8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in a lab coat and gloves working in a laboratory&#10;&#10;Description automatically generated">
            <a:extLst>
              <a:ext uri="{FF2B5EF4-FFF2-40B4-BE49-F238E27FC236}">
                <a16:creationId xmlns:a16="http://schemas.microsoft.com/office/drawing/2014/main" id="{BECC8648-6973-ED7E-D3B0-32A7DE9C6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054475"/>
            <a:ext cx="12344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Directory of significant health and life sciences R&amp;D assets across the Midlands and its universities</a:t>
            </a:r>
            <a:endParaRPr lang="en-GB" sz="6000" dirty="0">
              <a:solidFill>
                <a:schemeClr val="bg1"/>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07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wearing goggles and gloves holding a light&#10;&#10;Description automatically generated">
            <a:extLst>
              <a:ext uri="{FF2B5EF4-FFF2-40B4-BE49-F238E27FC236}">
                <a16:creationId xmlns:a16="http://schemas.microsoft.com/office/drawing/2014/main" id="{275EECD2-80A7-9260-EDAA-7B22C456A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7314383"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Health and life sciences in the Midlands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06675"/>
            <a:ext cx="83058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Businesses can work with a range of research and development facilities, which can help them translate their research, innovate their product, or co-locate to access research and NHS facilities, and a skilled community of life sciences experts. Companies could choose to co-locate with innovators in biological sciences at </a:t>
            </a:r>
            <a:r>
              <a:rPr lang="en-GB" sz="3200" dirty="0" err="1">
                <a:solidFill>
                  <a:schemeClr val="bg1"/>
                </a:solidFill>
                <a:effectLst/>
                <a:latin typeface="Arial" panose="020B0604020202020204" pitchFamily="34" charset="0"/>
                <a:cs typeface="Arial" panose="020B0604020202020204" pitchFamily="34" charset="0"/>
              </a:rPr>
              <a:t>BioCity</a:t>
            </a:r>
            <a:r>
              <a:rPr lang="en-GB" sz="3200" dirty="0">
                <a:solidFill>
                  <a:schemeClr val="bg1"/>
                </a:solidFill>
                <a:effectLst/>
                <a:latin typeface="Arial" panose="020B0604020202020204" pitchFamily="34" charset="0"/>
                <a:cs typeface="Arial" panose="020B0604020202020204" pitchFamily="34" charset="0"/>
              </a:rPr>
              <a:t> in Nottingham, at the Charnwood Life Sciences Cluster in Loughborough, or in the Edgbaston Medical Quarter in Birmingham. Co-locating with other innovators can also be an excellent way to access support networks, as well as engage with pre-seed and seed funding partners.</a:t>
            </a:r>
          </a:p>
        </p:txBody>
      </p:sp>
      <p:sp>
        <p:nvSpPr>
          <p:cNvPr id="14" name="object 2">
            <a:extLst>
              <a:ext uri="{FF2B5EF4-FFF2-40B4-BE49-F238E27FC236}">
                <a16:creationId xmlns:a16="http://schemas.microsoft.com/office/drawing/2014/main" id="{DF47C654-D857-4BAC-9807-D4500510E579}"/>
              </a:ext>
            </a:extLst>
          </p:cNvPr>
          <p:cNvSpPr/>
          <p:nvPr/>
        </p:nvSpPr>
        <p:spPr>
          <a:xfrm>
            <a:off x="10490740" y="4816474"/>
            <a:ext cx="154940" cy="600697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0814050" y="4816475"/>
            <a:ext cx="8078016" cy="6006975"/>
          </a:xfrm>
          <a:prstGeom prst="rect">
            <a:avLst/>
          </a:prstGeom>
          <a:solidFill>
            <a:srgbClr val="71CAF2">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Charnwood Campus Science, Innovation and Technology Park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Is a business-led life sciences ecosystem that provides world-class flexible laboratories, specialist manufacturing facilities and a comprehensive support package for life science and associated companies. Set in 70 acres of landscaped grounds, the park combines nature with modern facilities to create the ideal conditions for start-ups and established enterprises to grow their businesses. The site offers immediately occupiable laboratory and office space, and over 12 acres of development land. Ideally situated on the outskirts of Loughborough, in the heart of the UK, the Campus benefits from excellent transport links.</a:t>
            </a:r>
          </a:p>
        </p:txBody>
      </p:sp>
    </p:spTree>
    <p:extLst>
      <p:ext uri="{BB962C8B-B14F-4D97-AF65-F5344CB8AC3E}">
        <p14:creationId xmlns:p14="http://schemas.microsoft.com/office/powerpoint/2010/main" val="1270298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machine in a room&#10;&#10;Description automatically generated">
            <a:extLst>
              <a:ext uri="{FF2B5EF4-FFF2-40B4-BE49-F238E27FC236}">
                <a16:creationId xmlns:a16="http://schemas.microsoft.com/office/drawing/2014/main" id="{906586F5-6401-BAAA-0B56-D8A04C981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8582984" y="2596925"/>
            <a:ext cx="154940" cy="588386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8906294" y="2596925"/>
            <a:ext cx="10061156" cy="5883864"/>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Sir Peter Mansfield Imaging Centre</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Sir Peter Mansfield Imaging Centre is an interdisciplinary, cross-faculty centre for innovation imagining in experimental and translation medicine, bringing together researchers who develop new medical imaging techniques with clinicians and scientists who use them. Staff come from the schools of physics and astronomy, medicine, psychology, and life sciences. It houses MRI, MEG, EEG, and </a:t>
            </a:r>
            <a:r>
              <a:rPr lang="en-GB" sz="2400" dirty="0" err="1">
                <a:solidFill>
                  <a:srgbClr val="FEFEFE"/>
                </a:solidFill>
                <a:effectLst/>
                <a:latin typeface="Arial" panose="020B0604020202020204" pitchFamily="34" charset="0"/>
                <a:cs typeface="Arial" panose="020B0604020202020204" pitchFamily="34" charset="0"/>
              </a:rPr>
              <a:t>fNIRS</a:t>
            </a:r>
            <a:r>
              <a:rPr lang="en-GB" sz="2400" dirty="0">
                <a:solidFill>
                  <a:srgbClr val="FEFEFE"/>
                </a:solidFill>
                <a:effectLst/>
                <a:latin typeface="Arial" panose="020B0604020202020204" pitchFamily="34" charset="0"/>
                <a:cs typeface="Arial" panose="020B0604020202020204" pitchFamily="34" charset="0"/>
              </a:rPr>
              <a:t> medical imaging equipment, and staff with training and experience in working to Good Clinical Practice standards, as well as clinically qualified radiographers available. There is a wide ranging list of partners covering collaborative networks, MR safety actors, learned societies, charities, research groups, other centres, and manufacturers. The Centre has recently been awarded over £29 million to develop the UK’s most power MRI scanner.</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638801" cy="3056606"/>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AI, health data science and medical imaging</a:t>
            </a:r>
            <a:endParaRPr lang="en-GB" sz="4800" dirty="0">
              <a:solidFill>
                <a:srgbClr val="061F4C"/>
              </a:solidFill>
              <a:effectLst/>
              <a:latin typeface="Arial" panose="020B0604020202020204" pitchFamily="34" charset="0"/>
              <a:cs typeface="Arial" panose="020B0604020202020204" pitchFamily="34" charset="0"/>
            </a:endParaRPr>
          </a:p>
          <a:p>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983255"/>
            <a:ext cx="5943599" cy="2523768"/>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874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erson in a lab coat and gloves&#10;&#10;Description automatically generated">
            <a:extLst>
              <a:ext uri="{FF2B5EF4-FFF2-40B4-BE49-F238E27FC236}">
                <a16:creationId xmlns:a16="http://schemas.microsoft.com/office/drawing/2014/main" id="{9EC51F5B-B910-105F-3823-FF45E3D1E7D8}"/>
              </a:ext>
            </a:extLst>
          </p:cNvPr>
          <p:cNvPicPr>
            <a:picLocks noChangeAspect="1"/>
          </p:cNvPicPr>
          <p:nvPr/>
        </p:nvPicPr>
        <p:blipFill rotWithShape="1">
          <a:blip r:embed="rId2">
            <a:extLst>
              <a:ext uri="{28A0092B-C50C-407E-A947-70E740481C1C}">
                <a14:useLocalDpi xmlns:a14="http://schemas.microsoft.com/office/drawing/2010/main" val="0"/>
              </a:ext>
            </a:extLst>
          </a:blip>
          <a:srcRect l="1895" r="21952"/>
          <a:stretch/>
        </p:blipFill>
        <p:spPr>
          <a:xfrm>
            <a:off x="4794250" y="397"/>
            <a:ext cx="15309850" cy="11308556"/>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10730114" y="2596924"/>
            <a:ext cx="154940" cy="773052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11053424" y="2596925"/>
            <a:ext cx="7990226" cy="773052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err="1">
                <a:solidFill>
                  <a:srgbClr val="FEFEFE"/>
                </a:solidFill>
                <a:effectLst/>
                <a:latin typeface="Arial" panose="020B0604020202020204" pitchFamily="34" charset="0"/>
                <a:cs typeface="Arial" panose="020B0604020202020204" pitchFamily="34" charset="0"/>
              </a:rPr>
              <a:t>BioCity</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err="1">
                <a:solidFill>
                  <a:srgbClr val="FEFEFE"/>
                </a:solidFill>
                <a:effectLst/>
                <a:latin typeface="Arial" panose="020B0604020202020204" pitchFamily="34" charset="0"/>
                <a:cs typeface="Arial" panose="020B0604020202020204" pitchFamily="34" charset="0"/>
              </a:rPr>
              <a:t>BioCity</a:t>
            </a:r>
            <a:r>
              <a:rPr lang="en-GB" sz="2400" dirty="0">
                <a:solidFill>
                  <a:srgbClr val="FEFEFE"/>
                </a:solidFill>
                <a:effectLst/>
                <a:latin typeface="Arial" panose="020B0604020202020204" pitchFamily="34" charset="0"/>
                <a:cs typeface="Arial" panose="020B0604020202020204" pitchFamily="34" charset="0"/>
              </a:rPr>
              <a:t>, run by Pioneer Group, is a former Boots R&amp;D site that has been transformed into a centre of excellence for pharmaceutical and biotech innovation. It provides flexible access to lab space, research facilities and serviced offices across four buildings - perfect for life science start-ups and scale-ups. </a:t>
            </a:r>
            <a:r>
              <a:rPr lang="en-GB" sz="2400" dirty="0" err="1">
                <a:solidFill>
                  <a:srgbClr val="FEFEFE"/>
                </a:solidFill>
                <a:effectLst/>
                <a:latin typeface="Arial" panose="020B0604020202020204" pitchFamily="34" charset="0"/>
                <a:cs typeface="Arial" panose="020B0604020202020204" pitchFamily="34" charset="0"/>
              </a:rPr>
              <a:t>BioCity</a:t>
            </a:r>
            <a:r>
              <a:rPr lang="en-GB" sz="2400" dirty="0">
                <a:solidFill>
                  <a:srgbClr val="FEFEFE"/>
                </a:solidFill>
                <a:effectLst/>
                <a:latin typeface="Arial" panose="020B0604020202020204" pitchFamily="34" charset="0"/>
                <a:cs typeface="Arial" panose="020B0604020202020204" pitchFamily="34" charset="0"/>
              </a:rPr>
              <a:t> was founded by Nottingham Trent University, the University of Nottingham, and the East Midlands Development Agency and is serviced by the Pioneer Group. Pioneer Group provides coaching for entrepreneurialism at every stage and has a specialty accelerator programme, as well as operating several funds that invest in young businesses and specialise in pre-seed and seed funding. The lab space at </a:t>
            </a:r>
            <a:r>
              <a:rPr lang="en-GB" sz="2400" dirty="0" err="1">
                <a:solidFill>
                  <a:srgbClr val="FEFEFE"/>
                </a:solidFill>
                <a:effectLst/>
                <a:latin typeface="Arial" panose="020B0604020202020204" pitchFamily="34" charset="0"/>
                <a:cs typeface="Arial" panose="020B0604020202020204" pitchFamily="34" charset="0"/>
              </a:rPr>
              <a:t>BioCity</a:t>
            </a:r>
            <a:r>
              <a:rPr lang="en-GB" sz="2400" dirty="0">
                <a:solidFill>
                  <a:srgbClr val="FEFEFE"/>
                </a:solidFill>
                <a:effectLst/>
                <a:latin typeface="Arial" panose="020B0604020202020204" pitchFamily="34" charset="0"/>
                <a:cs typeface="Arial" panose="020B0604020202020204" pitchFamily="34" charset="0"/>
              </a:rPr>
              <a:t> is serviced with easy-in, easy-out leases for start-ups and longer term leases for established companies, and will work to modify spaces to make them right for a company’s specific needs. </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8674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Biological sciences</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2803301"/>
            <a:ext cx="5943599" cy="3170099"/>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799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hild in a ct scan machine&#10;&#10;Description automatically generated">
            <a:extLst>
              <a:ext uri="{FF2B5EF4-FFF2-40B4-BE49-F238E27FC236}">
                <a16:creationId xmlns:a16="http://schemas.microsoft.com/office/drawing/2014/main" id="{B09FCB96-79FC-45E9-A12F-C014390BD603}"/>
              </a:ext>
            </a:extLst>
          </p:cNvPr>
          <p:cNvPicPr>
            <a:picLocks noChangeAspect="1"/>
          </p:cNvPicPr>
          <p:nvPr/>
        </p:nvPicPr>
        <p:blipFill rotWithShape="1">
          <a:blip r:embed="rId2">
            <a:extLst>
              <a:ext uri="{28A0092B-C50C-407E-A947-70E740481C1C}">
                <a14:useLocalDpi xmlns:a14="http://schemas.microsoft.com/office/drawing/2010/main" val="0"/>
              </a:ext>
            </a:extLst>
          </a:blip>
          <a:srcRect l="-16298" r="16298"/>
          <a:stretch/>
        </p:blipFill>
        <p:spPr>
          <a:xfrm>
            <a:off x="-1" y="397"/>
            <a:ext cx="20104105" cy="11308556"/>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11190971" y="1158874"/>
            <a:ext cx="154940" cy="933096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11514282" y="1158875"/>
            <a:ext cx="7772400" cy="9330961"/>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Aston University – Aston Institute of Health and Neurodevelopment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a:t>
            </a:r>
            <a:r>
              <a:rPr lang="en-GB" sz="2400" b="1" dirty="0">
                <a:solidFill>
                  <a:srgbClr val="FEFEFE"/>
                </a:solidFill>
                <a:effectLst/>
                <a:latin typeface="Arial" panose="020B0604020202020204" pitchFamily="34" charset="0"/>
                <a:cs typeface="Arial" panose="020B0604020202020204" pitchFamily="34" charset="0"/>
              </a:rPr>
              <a:t>Aston Institute of Health and Neurodevelopment</a:t>
            </a:r>
            <a:r>
              <a:rPr lang="en-GB" sz="2400" dirty="0">
                <a:solidFill>
                  <a:srgbClr val="FEFEFE"/>
                </a:solidFill>
                <a:effectLst/>
                <a:latin typeface="Arial" panose="020B0604020202020204" pitchFamily="34" charset="0"/>
                <a:cs typeface="Arial" panose="020B0604020202020204" pitchFamily="34" charset="0"/>
              </a:rPr>
              <a:t> puts children at the heart of research. Their vision is unlocking the potential of research to support the health and development of children and young people; answering the questions that matter to children and young people, their families and the services that support them; and developing the next generation of research leaders in children’s health and development. Their research establishes new models and understanding of childhood disease, disorder and developmental processes and uses this to inform therapeutic and social interventions. Facilities in the IHN include eating and behaviour labs, neuroimaging facilities, neuropsychology labs, and electrophysiology labs. Partners include the Birmingham’s Women’s and Children’s NHS Foundation Trust and the </a:t>
            </a:r>
            <a:r>
              <a:rPr lang="en-GB" sz="2400" dirty="0" err="1">
                <a:solidFill>
                  <a:srgbClr val="FEFEFE"/>
                </a:solidFill>
                <a:effectLst/>
                <a:latin typeface="Arial" panose="020B0604020202020204" pitchFamily="34" charset="0"/>
                <a:cs typeface="Arial" panose="020B0604020202020204" pitchFamily="34" charset="0"/>
              </a:rPr>
              <a:t>Deaking</a:t>
            </a:r>
            <a:r>
              <a:rPr lang="en-GB" sz="2400" dirty="0">
                <a:solidFill>
                  <a:srgbClr val="FEFEFE"/>
                </a:solidFill>
                <a:effectLst/>
                <a:latin typeface="Arial" panose="020B0604020202020204" pitchFamily="34" charset="0"/>
                <a:cs typeface="Arial" panose="020B0604020202020204" pitchFamily="34" charset="0"/>
              </a:rPr>
              <a:t> University in Melbourne. Current funders for research include </a:t>
            </a:r>
            <a:r>
              <a:rPr lang="en-GB" sz="2400" dirty="0" err="1">
                <a:solidFill>
                  <a:srgbClr val="FEFEFE"/>
                </a:solidFill>
                <a:effectLst/>
                <a:latin typeface="Arial" panose="020B0604020202020204" pitchFamily="34" charset="0"/>
                <a:cs typeface="Arial" panose="020B0604020202020204" pitchFamily="34" charset="0"/>
              </a:rPr>
              <a:t>Autistica</a:t>
            </a:r>
            <a:r>
              <a:rPr lang="en-GB" sz="2400" dirty="0">
                <a:solidFill>
                  <a:srgbClr val="FEFEFE"/>
                </a:solidFill>
                <a:effectLst/>
                <a:latin typeface="Arial" panose="020B0604020202020204" pitchFamily="34" charset="0"/>
                <a:cs typeface="Arial" panose="020B0604020202020204" pitchFamily="34" charset="0"/>
              </a:rPr>
              <a:t>, ESRC, Epilepsy Research UK, Food Standards Agency, Innovate UK, and GW Research. </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Health and social care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2523768"/>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73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hild in a ct scan machine&#10;&#10;Description automatically generated">
            <a:extLst>
              <a:ext uri="{FF2B5EF4-FFF2-40B4-BE49-F238E27FC236}">
                <a16:creationId xmlns:a16="http://schemas.microsoft.com/office/drawing/2014/main" id="{B09FCB96-79FC-45E9-A12F-C014390BD603}"/>
              </a:ext>
            </a:extLst>
          </p:cNvPr>
          <p:cNvPicPr>
            <a:picLocks noChangeAspect="1"/>
          </p:cNvPicPr>
          <p:nvPr/>
        </p:nvPicPr>
        <p:blipFill rotWithShape="1">
          <a:blip r:embed="rId2">
            <a:extLst>
              <a:ext uri="{28A0092B-C50C-407E-A947-70E740481C1C}">
                <a14:useLocalDpi xmlns:a14="http://schemas.microsoft.com/office/drawing/2010/main" val="0"/>
              </a:ext>
            </a:extLst>
          </a:blip>
          <a:srcRect l="-16298" r="16298"/>
          <a:stretch/>
        </p:blipFill>
        <p:spPr>
          <a:xfrm>
            <a:off x="-1" y="397"/>
            <a:ext cx="20104105" cy="11308556"/>
          </a:xfrm>
          <a:prstGeom prst="rect">
            <a:avLst/>
          </a:prstGeom>
        </p:spPr>
      </p:pic>
      <p:sp>
        <p:nvSpPr>
          <p:cNvPr id="3" name="object 2">
            <a:extLst>
              <a:ext uri="{FF2B5EF4-FFF2-40B4-BE49-F238E27FC236}">
                <a16:creationId xmlns:a16="http://schemas.microsoft.com/office/drawing/2014/main" id="{951E566B-E6FC-8F25-D5A9-E1EF76E27135}"/>
              </a:ext>
            </a:extLst>
          </p:cNvPr>
          <p:cNvSpPr/>
          <p:nvPr/>
        </p:nvSpPr>
        <p:spPr>
          <a:xfrm>
            <a:off x="10654816" y="1158874"/>
            <a:ext cx="154940" cy="908474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10978127" y="1158875"/>
            <a:ext cx="8215168" cy="908474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An Investible Opportunity in Rehabilitation in Leicester and Leicestershire</a:t>
            </a:r>
            <a:endParaRPr lang="en-GB" sz="3200" dirty="0">
              <a:solidFill>
                <a:srgbClr val="FEFEFE"/>
              </a:solidFill>
              <a:effectLst/>
              <a:latin typeface="Arial" panose="020B0604020202020204" pitchFamily="34" charset="0"/>
              <a:cs typeface="Arial" panose="020B0604020202020204" pitchFamily="34" charset="0"/>
            </a:endParaRPr>
          </a:p>
          <a:p>
            <a:r>
              <a:rPr lang="en-GB" sz="2400" dirty="0">
                <a:solidFill>
                  <a:srgbClr val="FEFEFE"/>
                </a:solidFill>
                <a:effectLst/>
                <a:latin typeface="Arial" panose="020B0604020202020204" pitchFamily="34" charset="0"/>
                <a:cs typeface="Arial" panose="020B0604020202020204" pitchFamily="34" charset="0"/>
              </a:rPr>
              <a:t>From fundamental research to commercialisation, Leicester and Leicestershire have everything to take your technologies from concept to market. The region is home to numerous assets specialising in chronic disease prevention, rehabilitation, regenerative medicine, biomedical imaging, digital health, injury, frailty, digital fabrication, additive manufacturing, human factors and ergonomics. With facilities like the Leicester and Nottingham Biomedical Research Centres and the Centre for Exercise and Rehabilitation Sciences (CERS) at the University of Leicester, the Midlands is the place to be to drive new rehabilitation products and technologies in the international market. It is also home to the Defence Medical Rehabilitation Centre, a new £300 million centre that will soon also house the £110 million National Rehabilitation Centre (NRC) for civilian care. Patients in both centres will benefit from shared expertise, knowledge, and facilities, and being part of the wider Midlands rehabilitation cluster.</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Health and social care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2523768"/>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06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173"/>
          </a:srgbClr>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51E566B-E6FC-8F25-D5A9-E1EF76E27135}"/>
              </a:ext>
            </a:extLst>
          </p:cNvPr>
          <p:cNvSpPr/>
          <p:nvPr/>
        </p:nvSpPr>
        <p:spPr>
          <a:xfrm>
            <a:off x="8508580" y="1158874"/>
            <a:ext cx="154940" cy="588386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8831891" y="1158875"/>
            <a:ext cx="10361404" cy="5883864"/>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Medical Technologies Innovation Facility</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MTIF is a dual site research and development facility available to industry and academic institutions to support and accelerate the development of innovative medical technologies. The development centre is part of the Boots Enterprise Zone, in Nottingham. The MTIF team consists of commercial and technical professionals based in MTIF facilities, working with seasoned academics and strategic partners. It provides laboratories, clean rooms, specialist equipment and a dedicated team of experts to support the innovation process. New product development is accelerated for innovative medical technologies by bringing together technical expertise with regulatory know-how, a network of clinical trial facilities, and access to both government and private funding. The MTIF team can help develop IP or capitalise on MTIF’s IP through strategic partnerships and tactical support.</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Medical technology </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4154984"/>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latin typeface="Arial" panose="020B0604020202020204" pitchFamily="34" charset="0"/>
                <a:cs typeface="Arial" panose="020B0604020202020204" pitchFamily="34" charset="0"/>
              </a:rPr>
              <a:t>Training</a:t>
            </a:r>
            <a:endParaRPr lang="en-GB" sz="3200" dirty="0">
              <a:solidFill>
                <a:schemeClr val="tx1"/>
              </a:solidFill>
              <a:effectLst/>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 and other research collaboration </a:t>
            </a:r>
            <a:r>
              <a:rPr lang="en-GB" sz="3200" dirty="0" err="1">
                <a:solidFill>
                  <a:schemeClr val="tx1"/>
                </a:solidFill>
                <a:effectLst/>
                <a:latin typeface="Arial" panose="020B0604020202020204" pitchFamily="34" charset="0"/>
                <a:cs typeface="Arial" panose="020B0604020202020204" pitchFamily="34" charset="0"/>
              </a:rPr>
              <a:t>opporti</a:t>
            </a:r>
            <a:r>
              <a:rPr lang="en-GB" sz="3200" dirty="0" err="1">
                <a:solidFill>
                  <a:schemeClr val="tx1"/>
                </a:solidFill>
                <a:latin typeface="Arial" panose="020B0604020202020204" pitchFamily="34" charset="0"/>
                <a:cs typeface="Arial" panose="020B0604020202020204" pitchFamily="34" charset="0"/>
              </a:rPr>
              <a:t>n</a:t>
            </a:r>
            <a:r>
              <a:rPr lang="en-GB" sz="3200" dirty="0" err="1">
                <a:solidFill>
                  <a:schemeClr val="tx1"/>
                </a:solidFill>
                <a:effectLst/>
                <a:latin typeface="Arial" panose="020B0604020202020204" pitchFamily="34" charset="0"/>
                <a:cs typeface="Arial" panose="020B0604020202020204" pitchFamily="34" charset="0"/>
              </a:rPr>
              <a:t>unities</a:t>
            </a:r>
            <a:endParaRPr lang="en-GB" sz="3200" dirty="0">
              <a:solidFill>
                <a:schemeClr val="tx1"/>
              </a:solidFill>
              <a:effectLst/>
              <a:latin typeface="Arial" panose="020B0604020202020204" pitchFamily="34" charset="0"/>
              <a:cs typeface="Arial" panose="020B0604020202020204" pitchFamily="34" charset="0"/>
            </a:endParaRP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99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173"/>
          </a:srgbClr>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51E566B-E6FC-8F25-D5A9-E1EF76E27135}"/>
              </a:ext>
            </a:extLst>
          </p:cNvPr>
          <p:cNvSpPr/>
          <p:nvPr/>
        </p:nvSpPr>
        <p:spPr>
          <a:xfrm>
            <a:off x="8508580" y="1158874"/>
            <a:ext cx="154940" cy="785363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B8B102E9-F6A8-BD8C-A7C3-1CBCF7EE3162}"/>
              </a:ext>
            </a:extLst>
          </p:cNvPr>
          <p:cNvSpPr txBox="1"/>
          <p:nvPr/>
        </p:nvSpPr>
        <p:spPr>
          <a:xfrm>
            <a:off x="8831891" y="1158875"/>
            <a:ext cx="10361404" cy="7853634"/>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An Investible Opportunity in Data driven health innovation in Greater Birmingham and Solihull</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Demand for data-driven health and care technologies is increasing, with innovations like artificial intelligence (AI) and machine learning radically improving early intervention and the creation of tailored therapies. Companies based in the Midlands can access opportunities to develop diagnostics solutions, digital health innovations and satisfy the need for life-changing devices from a location with excellent access to data, including a large number of data sets and one of the largest clinical trials portfolios in Europe, giving the information needed to develop diagnostic solutions, digital technologies and applications and devices. The region is home to world-class research centres with cross-sectional focus on data-driven healthcare and technologies. You’ll have access to leading research centres in health innovation and regulatory science as well as Centres for Doctoral Training. Key nearby institutions include the Aston Institute of Health and Neurodevelopment (IHN), the Birmingham Health Innovation Campus (BHIC), the Birmingham Health Partners (BHP) Centre for Regulatory Science and Innovation, the Healthcare Technologies Institute, and the Institute of Digital Healthcare (IDH).</a:t>
            </a: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4724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Medical technology </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24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1" name="TextBox 10">
            <a:extLst>
              <a:ext uri="{FF2B5EF4-FFF2-40B4-BE49-F238E27FC236}">
                <a16:creationId xmlns:a16="http://schemas.microsoft.com/office/drawing/2014/main" id="{86712143-3B27-89BE-EC21-49B468A71762}"/>
              </a:ext>
            </a:extLst>
          </p:cNvPr>
          <p:cNvSpPr txBox="1"/>
          <p:nvPr/>
        </p:nvSpPr>
        <p:spPr>
          <a:xfrm>
            <a:off x="831850" y="3449633"/>
            <a:ext cx="5943599" cy="4154984"/>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latin typeface="Arial" panose="020B0604020202020204" pitchFamily="34" charset="0"/>
                <a:cs typeface="Arial" panose="020B0604020202020204" pitchFamily="34" charset="0"/>
              </a:rPr>
              <a:t>Training</a:t>
            </a:r>
            <a:endParaRPr lang="en-GB" sz="3200" dirty="0">
              <a:solidFill>
                <a:schemeClr val="tx1"/>
              </a:solidFill>
              <a:effectLst/>
              <a:latin typeface="Arial" panose="020B0604020202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 and other research collaboration opportunities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71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685F7C5-539C-590B-5758-BCA2268654EC}"/>
              </a:ext>
            </a:extLst>
          </p:cNvPr>
          <p:cNvSpPr txBox="1">
            <a:spLocks/>
          </p:cNvSpPr>
          <p:nvPr/>
        </p:nvSpPr>
        <p:spPr>
          <a:xfrm>
            <a:off x="1670050" y="3178142"/>
            <a:ext cx="7162800" cy="4410823"/>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The Midlands is home to an excellent health and life science cluster. For over a century, the Midlands has housed world-leading capabilities in health, medical technologies and life sciences.</a:t>
            </a:r>
          </a:p>
        </p:txBody>
      </p:sp>
      <p:sp>
        <p:nvSpPr>
          <p:cNvPr id="4" name="object 12">
            <a:extLst>
              <a:ext uri="{FF2B5EF4-FFF2-40B4-BE49-F238E27FC236}">
                <a16:creationId xmlns:a16="http://schemas.microsoft.com/office/drawing/2014/main" id="{EF94BEDE-9A45-3F3C-2A79-2567553FD7F1}"/>
              </a:ext>
            </a:extLst>
          </p:cNvPr>
          <p:cNvSpPr/>
          <p:nvPr/>
        </p:nvSpPr>
        <p:spPr>
          <a:xfrm>
            <a:off x="1139405" y="3178142"/>
            <a:ext cx="152400" cy="441082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6" name="Picture 5" descr="A person stretching a leg of a person&#10;&#10;Description automatically generated">
            <a:extLst>
              <a:ext uri="{FF2B5EF4-FFF2-40B4-BE49-F238E27FC236}">
                <a16:creationId xmlns:a16="http://schemas.microsoft.com/office/drawing/2014/main" id="{BE829024-5765-4D2D-504E-D9931A30CB58}"/>
              </a:ext>
            </a:extLst>
          </p:cNvPr>
          <p:cNvPicPr>
            <a:picLocks noChangeAspect="1"/>
          </p:cNvPicPr>
          <p:nvPr/>
        </p:nvPicPr>
        <p:blipFill rotWithShape="1">
          <a:blip r:embed="rId2">
            <a:extLst>
              <a:ext uri="{28A0092B-C50C-407E-A947-70E740481C1C}">
                <a14:useLocalDpi xmlns:a14="http://schemas.microsoft.com/office/drawing/2010/main" val="0"/>
              </a:ext>
            </a:extLst>
          </a:blip>
          <a:srcRect l="26153" r="23847"/>
          <a:stretch/>
        </p:blipFill>
        <p:spPr>
          <a:xfrm>
            <a:off x="10052050" y="397"/>
            <a:ext cx="10052050" cy="11308554"/>
          </a:xfrm>
          <a:prstGeom prst="rect">
            <a:avLst/>
          </a:prstGeom>
        </p:spPr>
      </p:pic>
    </p:spTree>
    <p:extLst>
      <p:ext uri="{BB962C8B-B14F-4D97-AF65-F5344CB8AC3E}">
        <p14:creationId xmlns:p14="http://schemas.microsoft.com/office/powerpoint/2010/main" val="421362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6204C">
            <a:alpha val="20000"/>
          </a:srgbClr>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Materials</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51452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514520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National Biofilm Innovation Centre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a:t>
            </a:r>
            <a:r>
              <a:rPr lang="en-GB" sz="2400" b="1" dirty="0">
                <a:solidFill>
                  <a:srgbClr val="FEFEFE"/>
                </a:solidFill>
                <a:effectLst/>
                <a:latin typeface="Arial" panose="020B0604020202020204" pitchFamily="34" charset="0"/>
                <a:cs typeface="Arial" panose="020B0604020202020204" pitchFamily="34" charset="0"/>
              </a:rPr>
              <a:t>National Biofilm Innovation Centre</a:t>
            </a:r>
            <a:r>
              <a:rPr lang="en-GB" sz="2400" dirty="0">
                <a:solidFill>
                  <a:srgbClr val="FEFEFE"/>
                </a:solidFill>
                <a:effectLst/>
                <a:latin typeface="Arial" panose="020B0604020202020204" pitchFamily="34" charset="0"/>
                <a:cs typeface="Arial" panose="020B0604020202020204" pitchFamily="34" charset="0"/>
              </a:rPr>
              <a:t> exists to create a fusion of world class interdisciplinary research and industry partnerships to deliver breakthrough science and technologies to control and exploit biofilms by providing a mechanism for industrial partners to explore their unmet needs with the researchers. It is jointly funded by the BBSRC, Innovate UK, and the Hartree Centre. Biofilms have an impact in the biggest challenges facing the world today, from antimicrobial resistance and food safety to water security and have significant economic, social, and environmental impacts. The Centre is part of a partnership that has more than 60 Research Institutions and support from more than 100 companies.</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6925"/>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408368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6204C">
            <a:alpha val="20000"/>
          </a:srgbClr>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Sport</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8406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711497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11497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National Centre for Sport and Exercise Medicine East Midlands </a:t>
            </a:r>
            <a:r>
              <a:rPr lang="en-GB" sz="2400" b="1" dirty="0">
                <a:solidFill>
                  <a:srgbClr val="FEFEFE"/>
                </a:solidFill>
                <a:effectLst/>
                <a:latin typeface="Arial" panose="020B0604020202020204" pitchFamily="34" charset="0"/>
                <a:cs typeface="Arial" panose="020B0604020202020204" pitchFamily="34" charset="0"/>
              </a:rPr>
              <a:t> </a:t>
            </a:r>
            <a:endParaRPr lang="en-GB" sz="2400" dirty="0">
              <a:solidFill>
                <a:srgbClr val="FEFEFE"/>
              </a:solidFill>
              <a:effectLst/>
              <a:latin typeface="Arial" panose="020B0604020202020204" pitchFamily="34" charset="0"/>
              <a:cs typeface="Arial" panose="020B0604020202020204" pitchFamily="34" charset="0"/>
            </a:endParaRPr>
          </a:p>
          <a:p>
            <a:r>
              <a:rPr lang="en-GB" sz="2400" dirty="0">
                <a:solidFill>
                  <a:srgbClr val="FEFEFE"/>
                </a:solidFill>
                <a:effectLst/>
                <a:latin typeface="Arial" panose="020B0604020202020204" pitchFamily="34" charset="0"/>
                <a:cs typeface="Arial" panose="020B0604020202020204" pitchFamily="34" charset="0"/>
              </a:rPr>
              <a:t>The NCSEM-EM aims to apply world-class expertise to policies and practice that will benefit the health and wellbeing of the nation from everyday people at risk of ill health through to elite athletes. Evidence shows that sport, exercise, and physical activity are effective in the prevention, treatment and management of disease and can enhance mental health and wellbeing, reducing the risk of mental illnesses such as depression, dementia, and Alzheimer’s. The NCSEM-EM will build on this evidence in four key research areas which will be translated into teaching and training through our educational programmes and the clinical services we offer. The NCSEM-EM is one of three hubs formation the National Centre for Sport and Exercise Medicine, along with London and Sheffield. The East Midlands hub is a partnership between the University of Leicester, Loughborough University, University of Nottingham, University Hospital of Leicester NHS Trust, and Nottingham University Hospital NHS Trust. </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6925"/>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520054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uilding with trees in the background&#10;&#10;Description automatically generated">
            <a:extLst>
              <a:ext uri="{FF2B5EF4-FFF2-40B4-BE49-F238E27FC236}">
                <a16:creationId xmlns:a16="http://schemas.microsoft.com/office/drawing/2014/main" id="{71B1711B-1208-8BB1-78EB-6C68457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3579" y="0"/>
            <a:ext cx="201041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816475"/>
            <a:ext cx="10439400" cy="1025281"/>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Work with us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816475"/>
            <a:ext cx="152400" cy="1143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087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1915775"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Our universities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10210800"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From the Midlands, 90% of the UK’s population and businesses are less than a four-hour drive away; 45% of heavy rail freight and 33% of heavy road freight comes from, goes to, or passes through the Midlands and, with the advent of HS2, London will be less than an hour away. By air, the Midlands is home to two international airports – Paris is just a 90 minute flight away – with access to the seaports of the Humber. The Midlands are home to 11 million people, 15% of the UK’s GVA, and the only inland freeport. This is critical to dispersing the output of the Midlands and accessing the potential markets of not only the wider UK, but Europe and international buyers. The region is constantly growing with new development sites and spaces for bespoke builds, including labs, test spaces, and offices. </a:t>
            </a:r>
          </a:p>
        </p:txBody>
      </p:sp>
    </p:spTree>
    <p:extLst>
      <p:ext uri="{BB962C8B-B14F-4D97-AF65-F5344CB8AC3E}">
        <p14:creationId xmlns:p14="http://schemas.microsoft.com/office/powerpoint/2010/main" val="2078511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Directory of contacts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638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1719395682"/>
              </p:ext>
            </p:extLst>
          </p:nvPr>
        </p:nvGraphicFramePr>
        <p:xfrm>
          <a:off x="1468437" y="2753697"/>
          <a:ext cx="17384712" cy="7628039"/>
        </p:xfrm>
        <a:graphic>
          <a:graphicData uri="http://schemas.openxmlformats.org/drawingml/2006/table">
            <a:tbl>
              <a:tblPr/>
              <a:tblGrid>
                <a:gridCol w="4659313">
                  <a:extLst>
                    <a:ext uri="{9D8B030D-6E8A-4147-A177-3AD203B41FA5}">
                      <a16:colId xmlns:a16="http://schemas.microsoft.com/office/drawing/2014/main" val="293209835"/>
                    </a:ext>
                  </a:extLst>
                </a:gridCol>
                <a:gridCol w="8077200">
                  <a:extLst>
                    <a:ext uri="{9D8B030D-6E8A-4147-A177-3AD203B41FA5}">
                      <a16:colId xmlns:a16="http://schemas.microsoft.com/office/drawing/2014/main" val="836393115"/>
                    </a:ext>
                  </a:extLst>
                </a:gridCol>
                <a:gridCol w="4648199">
                  <a:extLst>
                    <a:ext uri="{9D8B030D-6E8A-4147-A177-3AD203B41FA5}">
                      <a16:colId xmlns:a16="http://schemas.microsoft.com/office/drawing/2014/main" val="61961907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Business engagement and Technology Transfer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Careers service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employerteam@aston.ac.uk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Birmingham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info@enterprise.bham.ac.uk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recruiters@contacts.bham.ac.uk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Coventry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ei@coventry.ac.uk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talentteam@coventry.ac.uk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cranfieldcareers@cranfield.ac.uk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De Montfort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businessservices@dmu.ac.uk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employerliaison@dmu.ac.uk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businessgateway@derby.ac.uk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Harper Adams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reception@harper-adams.ac.uk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Leicester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redenterprise@le.ac.uk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Lincoln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enterprise@lincoln.ac.uk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careers@lincoln.ac.uk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innovation@mailbox.lboro.ac.uk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workwithus@nottingham.ac.uk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recruiterservices@nottingham.ac.uk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Trent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workingwithyou@ntu.ac.uk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ventures@warwick.ac.uk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employerconnect@warwick.ac.uk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engage@wlv.ac.uk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theworkplace@wlv.ac.uk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Worcester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researchforbusiness@wor.ac.uk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careers@worc.ac.uk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rke@aston.ac.uk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employerteam@aston.ac.uk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bl>
          </a:graphicData>
        </a:graphic>
      </p:graphicFrame>
    </p:spTree>
    <p:extLst>
      <p:ext uri="{BB962C8B-B14F-4D97-AF65-F5344CB8AC3E}">
        <p14:creationId xmlns:p14="http://schemas.microsoft.com/office/powerpoint/2010/main" val="2837571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uilding with many buildings in the background&#10;&#10;Description automatically generated">
            <a:extLst>
              <a:ext uri="{FF2B5EF4-FFF2-40B4-BE49-F238E27FC236}">
                <a16:creationId xmlns:a16="http://schemas.microsoft.com/office/drawing/2014/main" id="{E35E76E9-B3D5-79DF-FCAB-145BFC3C5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Park Contacts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3598451644"/>
              </p:ext>
            </p:extLst>
          </p:nvPr>
        </p:nvGraphicFramePr>
        <p:xfrm>
          <a:off x="1468437" y="2542121"/>
          <a:ext cx="16965613" cy="7628039"/>
        </p:xfrm>
        <a:graphic>
          <a:graphicData uri="http://schemas.openxmlformats.org/drawingml/2006/table">
            <a:tbl>
              <a:tblPr/>
              <a:tblGrid>
                <a:gridCol w="7288213">
                  <a:extLst>
                    <a:ext uri="{9D8B030D-6E8A-4147-A177-3AD203B41FA5}">
                      <a16:colId xmlns:a16="http://schemas.microsoft.com/office/drawing/2014/main" val="293209835"/>
                    </a:ext>
                  </a:extLst>
                </a:gridCol>
                <a:gridCol w="9677400">
                  <a:extLst>
                    <a:ext uri="{9D8B030D-6E8A-4147-A177-3AD203B41FA5}">
                      <a16:colId xmlns:a16="http://schemas.microsoft.com/office/drawing/2014/main" val="83639311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Science or Technology Park</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Science Park Aston,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info@astonsciencepark.co.uk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Research Park,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brpl@bham.ac.uk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Coventry University Technology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2476236000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Cranfield University Technology Park, Bedfordshire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joshua.parello@kirkbydiamond.co.uk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The Innovation Centre,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innovationcentre@dmu.ac.uk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1332 742 800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INFINITY Park, Derby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ssalloway@salloway.com</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Science and Innovation Park, Staffordshire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gateway@keele.ac.uk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Space Park,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enquiries@space-park.co.uk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Lincoln Science and Innovation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enquiry@lincolnsciencepark.co.uk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Science and Enterprise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lusep@lboro.ac.uk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Innovation Park, Nottingham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reception@unip.nottingham.ac.uk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regeneration@nottinghamcity.gov.uk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Science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more-info@uwsp.co.uk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Science Park, Wolverhampton</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joinus@wolverhamptonsp.co.uk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Birmingham Innovation Quarter,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hello.scitech@bruntwood.co.uk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Skylon Park, Herefordshire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info@skylonpark.co.uk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bl>
          </a:graphicData>
        </a:graphic>
      </p:graphicFrame>
    </p:spTree>
    <p:extLst>
      <p:ext uri="{BB962C8B-B14F-4D97-AF65-F5344CB8AC3E}">
        <p14:creationId xmlns:p14="http://schemas.microsoft.com/office/powerpoint/2010/main" val="1907782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erson looking at a computer screen&#10;&#10;Description automatically generated">
            <a:extLst>
              <a:ext uri="{FF2B5EF4-FFF2-40B4-BE49-F238E27FC236}">
                <a16:creationId xmlns:a16="http://schemas.microsoft.com/office/drawing/2014/main" id="{8E2D758C-A710-4E66-F50D-2B2000050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69278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Investment support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324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760069"/>
            <a:ext cx="54864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West Midlands Growth Company offers investors support to find the right networks, receive advice on locations, secure sector specific market research, identify funding support, and generate publicity. </a:t>
            </a:r>
          </a:p>
        </p:txBody>
      </p:sp>
      <p:sp>
        <p:nvSpPr>
          <p:cNvPr id="4" name="object 2">
            <a:extLst>
              <a:ext uri="{FF2B5EF4-FFF2-40B4-BE49-F238E27FC236}">
                <a16:creationId xmlns:a16="http://schemas.microsoft.com/office/drawing/2014/main" id="{9EECC967-0AED-34B7-B6C8-8FCD566CEC46}"/>
              </a:ext>
            </a:extLst>
          </p:cNvPr>
          <p:cNvSpPr/>
          <p:nvPr/>
        </p:nvSpPr>
        <p:spPr>
          <a:xfrm>
            <a:off x="7436390" y="1235075"/>
            <a:ext cx="154940" cy="866379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5" name="object 3">
            <a:extLst>
              <a:ext uri="{FF2B5EF4-FFF2-40B4-BE49-F238E27FC236}">
                <a16:creationId xmlns:a16="http://schemas.microsoft.com/office/drawing/2014/main" id="{DBD2882C-4A9A-229E-622D-ADFF0A6E1404}"/>
              </a:ext>
            </a:extLst>
          </p:cNvPr>
          <p:cNvSpPr txBox="1"/>
          <p:nvPr/>
        </p:nvSpPr>
        <p:spPr>
          <a:xfrm>
            <a:off x="7759699" y="1235075"/>
            <a:ext cx="11433595" cy="182121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Place focused inward investment support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Inward investment is supported by dedicated organisations in other parts of the Midlands, as detailed below. </a:t>
            </a:r>
          </a:p>
        </p:txBody>
      </p:sp>
      <p:sp>
        <p:nvSpPr>
          <p:cNvPr id="8" name="object 3">
            <a:extLst>
              <a:ext uri="{FF2B5EF4-FFF2-40B4-BE49-F238E27FC236}">
                <a16:creationId xmlns:a16="http://schemas.microsoft.com/office/drawing/2014/main" id="{7CC12FD9-34F9-B2BA-4F3D-71A5A0D10A00}"/>
              </a:ext>
            </a:extLst>
          </p:cNvPr>
          <p:cNvSpPr txBox="1"/>
          <p:nvPr/>
        </p:nvSpPr>
        <p:spPr>
          <a:xfrm>
            <a:off x="7759700" y="3292475"/>
            <a:ext cx="5563059" cy="653019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Destination Chesterfield </a:t>
            </a:r>
            <a:br>
              <a:rPr lang="en-GB" sz="2400" b="1"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1246 207207</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Coventry and Warwickshire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contact@investcw.co.uk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Marketing Derby</a:t>
            </a:r>
            <a:r>
              <a:rPr lang="en-GB" sz="2400" dirty="0">
                <a:solidFill>
                  <a:srgbClr val="FEFEFE"/>
                </a:solidFill>
                <a:effectLst/>
                <a:latin typeface="Arial" panose="020B0604020202020204" pitchFamily="34" charset="0"/>
                <a:cs typeface="Arial" panose="020B0604020202020204" pitchFamily="34" charset="0"/>
              </a:rPr>
              <a:t> </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invest@marketingderby.co.uk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Leicester</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enquiries@investinleicester.com</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Nottingham</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enquiries@investinnottingham.co.uk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Telford</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Invest@telford.gov.uk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Shropshire</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invest@shropshire.gov.uk</a:t>
            </a:r>
            <a:endParaRPr lang="en-GB" sz="2400" dirty="0">
              <a:solidFill>
                <a:srgbClr val="FEFEFE"/>
              </a:solidFill>
              <a:effectLst/>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62F7771B-FB78-CA61-C8EC-3A02DB9CE03A}"/>
              </a:ext>
            </a:extLst>
          </p:cNvPr>
          <p:cNvSpPr txBox="1"/>
          <p:nvPr/>
        </p:nvSpPr>
        <p:spPr>
          <a:xfrm>
            <a:off x="13685635" y="3292475"/>
            <a:ext cx="5563059"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Stoke-on-Trent</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enquiries@investstoke.co.uk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Staffordshire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hello@wearestaffordshire.co.uk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West Midlands</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invest@wmgrowth.com</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Wolverhampton</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invest@wolverhampton.gov.uk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Worcestershire</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1905 677888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Team Lincolnshire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investment@lincolnshire.gov.uk</a:t>
            </a:r>
            <a:endParaRPr lang="en-GB" sz="24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75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lose-up of a sign&#10;&#10;Description automatically generated">
            <a:extLst>
              <a:ext uri="{FF2B5EF4-FFF2-40B4-BE49-F238E27FC236}">
                <a16:creationId xmlns:a16="http://schemas.microsoft.com/office/drawing/2014/main" id="{F0AC164D-0B31-073D-CCBA-739E74B7F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UK Investment Support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9"/>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66259"/>
            <a:ext cx="88392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ability to develop new ideas is one of our great strengths, from the jet engine and the bagless vacuum cleaner to MRI scanners and the world wide web. The UK’s talent pool, funding and incentives and business infrastructure all help create an environment of business innovation. Our commitment to world-leading research and development will help your business reach its full potential. We are one of the most innovative countries in the world - ranked in the top 5 countries in the Global Innovation Index 2019. For companies such as Ford, Pfizer, Eli Lilly, Nokia and Eisai, the UK’s business environment is the natural choice for investment in innovation.</a:t>
            </a:r>
          </a:p>
        </p:txBody>
      </p:sp>
    </p:spTree>
    <p:extLst>
      <p:ext uri="{BB962C8B-B14F-4D97-AF65-F5344CB8AC3E}">
        <p14:creationId xmlns:p14="http://schemas.microsoft.com/office/powerpoint/2010/main" val="2248470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1" y="0"/>
            <a:ext cx="2010410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Picture 2" descr="A black background with a red square&#10;&#10;Description automatically generated">
            <a:extLst>
              <a:ext uri="{FF2B5EF4-FFF2-40B4-BE49-F238E27FC236}">
                <a16:creationId xmlns:a16="http://schemas.microsoft.com/office/drawing/2014/main" id="{0811F94D-A3EF-9B48-30A3-840A24DB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5" name="Picture 4" descr="A logo with white text&#10;&#10;Description automatically generated">
            <a:extLst>
              <a:ext uri="{FF2B5EF4-FFF2-40B4-BE49-F238E27FC236}">
                <a16:creationId xmlns:a16="http://schemas.microsoft.com/office/drawing/2014/main" id="{36E1BB68-1754-422A-BFE2-2EFF427CD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6AAFC9AB-3490-B4D4-68DD-6D0E906EC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F77D6CC8-7466-BC2A-878F-896B3AF0A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
        <p:nvSpPr>
          <p:cNvPr id="13" name="TextBox 12">
            <a:extLst>
              <a:ext uri="{FF2B5EF4-FFF2-40B4-BE49-F238E27FC236}">
                <a16:creationId xmlns:a16="http://schemas.microsoft.com/office/drawing/2014/main" id="{8D06749B-0B22-D098-B27A-A2F3FE36F778}"/>
              </a:ext>
            </a:extLst>
          </p:cNvPr>
          <p:cNvSpPr txBox="1"/>
          <p:nvPr/>
        </p:nvSpPr>
        <p:spPr>
          <a:xfrm>
            <a:off x="831850" y="1043587"/>
            <a:ext cx="7620000" cy="3016210"/>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We support growth by backing businesses in the UK and globally, promoting investment and championing free trade.</a:t>
            </a:r>
          </a:p>
          <a:p>
            <a:pPr>
              <a:spcAft>
                <a:spcPts val="1200"/>
              </a:spcAft>
            </a:pPr>
            <a:r>
              <a:rPr lang="en-GB" b="1" dirty="0">
                <a:solidFill>
                  <a:schemeClr val="bg1"/>
                </a:solidFill>
                <a:effectLst/>
                <a:latin typeface="Arial" panose="020B0604020202020204" pitchFamily="34" charset="0"/>
                <a:cs typeface="Arial" panose="020B0604020202020204" pitchFamily="34" charset="0"/>
              </a:rPr>
              <a:t>Disclaimer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Whereas every effort has been made to ensure that the information in this document is accurate, the Department for Business and Trade and the Contributors do not accept liability for any errors, omissions or misleading statements, and no warranty is given or responsibility accepted as to the standing of any individual, firm, company or other organisation mentioned.</a:t>
            </a:r>
          </a:p>
        </p:txBody>
      </p:sp>
      <p:sp>
        <p:nvSpPr>
          <p:cNvPr id="14" name="TextBox 13">
            <a:extLst>
              <a:ext uri="{FF2B5EF4-FFF2-40B4-BE49-F238E27FC236}">
                <a16:creationId xmlns:a16="http://schemas.microsoft.com/office/drawing/2014/main" id="{8AABDC8D-473C-24A9-7BD7-8DBB9FFD5CC4}"/>
              </a:ext>
            </a:extLst>
          </p:cNvPr>
          <p:cNvSpPr txBox="1"/>
          <p:nvPr/>
        </p:nvSpPr>
        <p:spPr>
          <a:xfrm>
            <a:off x="838752" y="4321216"/>
            <a:ext cx="7620000" cy="3170099"/>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 Crown copyright 2023</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This publication is licensed under the terms of the Open Government Licence v3.0 except where otherwise stated. To view this licence, visit https://</a:t>
            </a:r>
            <a:r>
              <a:rPr lang="en-GB" dirty="0" err="1">
                <a:solidFill>
                  <a:schemeClr val="bg1"/>
                </a:solidFill>
                <a:effectLst/>
                <a:latin typeface="Arial" panose="020B0604020202020204" pitchFamily="34" charset="0"/>
                <a:cs typeface="Arial" panose="020B0604020202020204" pitchFamily="34" charset="0"/>
              </a:rPr>
              <a:t>www.nationalarchives.gov.uk</a:t>
            </a:r>
            <a:r>
              <a:rPr lang="en-GB" dirty="0">
                <a:solidFill>
                  <a:schemeClr val="bg1"/>
                </a:solidFill>
                <a:effectLst/>
                <a:latin typeface="Arial" panose="020B0604020202020204" pitchFamily="34" charset="0"/>
                <a:cs typeface="Arial" panose="020B0604020202020204" pitchFamily="34" charset="0"/>
              </a:rPr>
              <a:t>/doc/open-government-licence/version/3/</a:t>
            </a:r>
          </a:p>
          <a:p>
            <a:pPr>
              <a:spcAft>
                <a:spcPts val="1200"/>
              </a:spcAft>
            </a:pPr>
            <a:r>
              <a:rPr lang="en-GB" dirty="0">
                <a:solidFill>
                  <a:schemeClr val="bg1"/>
                </a:solidFill>
                <a:effectLst/>
                <a:latin typeface="Arial" panose="020B0604020202020204" pitchFamily="34" charset="0"/>
                <a:cs typeface="Arial" panose="020B0604020202020204" pitchFamily="34" charset="0"/>
              </a:rPr>
              <a:t>Where we have identified any third party copyright information you will need to obtain permission from the copyright holders concerned. </a:t>
            </a:r>
          </a:p>
          <a:p>
            <a:pPr>
              <a:spcAft>
                <a:spcPts val="1200"/>
              </a:spcAft>
            </a:pPr>
            <a:r>
              <a:rPr lang="en-GB" b="1" dirty="0">
                <a:solidFill>
                  <a:schemeClr val="bg1"/>
                </a:solidFill>
                <a:effectLst/>
                <a:latin typeface="Arial" panose="020B0604020202020204" pitchFamily="34" charset="0"/>
                <a:cs typeface="Arial" panose="020B0604020202020204" pitchFamily="34" charset="0"/>
              </a:rPr>
              <a:t>Published by </a:t>
            </a:r>
            <a:br>
              <a:rPr lang="en-GB" b="1" dirty="0">
                <a:solidFill>
                  <a:schemeClr val="bg1"/>
                </a:solidFill>
                <a:effectLst/>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October 2023</a:t>
            </a:r>
            <a:endParaRPr lang="en-GB"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2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4E59"/>
        </a:solidFill>
        <a:effectLst/>
      </p:bgPr>
    </p:bg>
    <p:spTree>
      <p:nvGrpSpPr>
        <p:cNvPr id="1" name=""/>
        <p:cNvGrpSpPr/>
        <p:nvPr/>
      </p:nvGrpSpPr>
      <p:grpSpPr>
        <a:xfrm>
          <a:off x="0" y="0"/>
          <a:ext cx="0" cy="0"/>
          <a:chOff x="0" y="0"/>
          <a:chExt cx="0" cy="0"/>
        </a:xfrm>
      </p:grpSpPr>
      <p:pic>
        <p:nvPicPr>
          <p:cNvPr id="8" name="Picture 7" descr="A map of the united kingdom&#10;&#10;Description automatically generated">
            <a:extLst>
              <a:ext uri="{FF2B5EF4-FFF2-40B4-BE49-F238E27FC236}">
                <a16:creationId xmlns:a16="http://schemas.microsoft.com/office/drawing/2014/main" id="{C5E7CC80-9089-E5B1-D839-4F91CC8C6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91" y="1082675"/>
            <a:ext cx="17891126" cy="10063756"/>
          </a:xfrm>
          <a:prstGeom prst="rect">
            <a:avLst/>
          </a:prstGeom>
        </p:spPr>
      </p:pic>
      <p:sp>
        <p:nvSpPr>
          <p:cNvPr id="4" name="object 3">
            <a:extLst>
              <a:ext uri="{FF2B5EF4-FFF2-40B4-BE49-F238E27FC236}">
                <a16:creationId xmlns:a16="http://schemas.microsoft.com/office/drawing/2014/main" id="{3220405B-5486-BF42-A10F-8CA5946622C7}"/>
              </a:ext>
            </a:extLst>
          </p:cNvPr>
          <p:cNvSpPr txBox="1">
            <a:spLocks/>
          </p:cNvSpPr>
          <p:nvPr/>
        </p:nvSpPr>
        <p:spPr>
          <a:xfrm>
            <a:off x="1441451" y="587408"/>
            <a:ext cx="14401799" cy="1333057"/>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Universities and life sciences technologies in the Midlands – major R&amp;D assets</a:t>
            </a:r>
          </a:p>
        </p:txBody>
      </p:sp>
      <p:sp>
        <p:nvSpPr>
          <p:cNvPr id="5" name="object 12">
            <a:extLst>
              <a:ext uri="{FF2B5EF4-FFF2-40B4-BE49-F238E27FC236}">
                <a16:creationId xmlns:a16="http://schemas.microsoft.com/office/drawing/2014/main" id="{8E154F29-6D1C-E630-ED65-F066C99BED46}"/>
              </a:ext>
            </a:extLst>
          </p:cNvPr>
          <p:cNvSpPr/>
          <p:nvPr/>
        </p:nvSpPr>
        <p:spPr>
          <a:xfrm>
            <a:off x="910805" y="587408"/>
            <a:ext cx="152400" cy="14858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ity with many buildings&#10;&#10;Description automatically generated">
            <a:extLst>
              <a:ext uri="{FF2B5EF4-FFF2-40B4-BE49-F238E27FC236}">
                <a16:creationId xmlns:a16="http://schemas.microsoft.com/office/drawing/2014/main" id="{F6C26B13-6136-2E91-E9EC-1601C2F53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2010410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10896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and innovation pedigree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169926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At the heart of the Midlands' science and innovation landscape are its world-class universities. </a:t>
            </a:r>
            <a:r>
              <a:rPr lang="en-GB" sz="3200" b="1" dirty="0">
                <a:solidFill>
                  <a:schemeClr val="bg1"/>
                </a:solidFill>
                <a:effectLst/>
                <a:latin typeface="Arial" panose="020B0604020202020204" pitchFamily="34" charset="0"/>
                <a:cs typeface="Arial" panose="020B0604020202020204" pitchFamily="34" charset="0"/>
              </a:rPr>
              <a:t>Midlands Innovation (MI)</a:t>
            </a:r>
            <a:r>
              <a:rPr lang="en-GB" sz="3200" dirty="0">
                <a:solidFill>
                  <a:schemeClr val="bg1"/>
                </a:solidFill>
                <a:effectLst/>
                <a:latin typeface="Arial" panose="020B0604020202020204" pitchFamily="34" charset="0"/>
                <a:cs typeface="Arial" panose="020B0604020202020204" pitchFamily="34" charset="0"/>
              </a:rPr>
              <a:t> is a partnership of eight research-intensive universities in the Midlands: Aston University, University of Birmingham, Cranfield University, </a:t>
            </a:r>
            <a:r>
              <a:rPr lang="en-GB" sz="3200" dirty="0" err="1">
                <a:solidFill>
                  <a:schemeClr val="bg1"/>
                </a:solidFill>
                <a:effectLst/>
                <a:latin typeface="Arial" panose="020B0604020202020204" pitchFamily="34" charset="0"/>
                <a:cs typeface="Arial" panose="020B0604020202020204" pitchFamily="34" charset="0"/>
              </a:rPr>
              <a:t>Keele</a:t>
            </a:r>
            <a:r>
              <a:rPr lang="en-GB" sz="3200" dirty="0">
                <a:solidFill>
                  <a:schemeClr val="bg1"/>
                </a:solidFill>
                <a:effectLst/>
                <a:latin typeface="Arial" panose="020B0604020202020204" pitchFamily="34" charset="0"/>
                <a:cs typeface="Arial" panose="020B0604020202020204" pitchFamily="34" charset="0"/>
              </a:rPr>
              <a:t> University, University of Leicester, Loughborough University, University of Nottingham, and University of Warwick. 48% of the spinouts from these universities are in the health and life sciences sector, from university data. The collective of universities has £4bn revenue, 15,000 academics, 50,000 postgraduates and are one of the most efficient producers of world class research in the UK with 40% more world class science than Oxford or Cambridge.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lose-up of a hand&#10;&#10;Description automatically generated">
            <a:extLst>
              <a:ext uri="{FF2B5EF4-FFF2-40B4-BE49-F238E27FC236}">
                <a16:creationId xmlns:a16="http://schemas.microsoft.com/office/drawing/2014/main" id="{F2EB1446-82C3-74F4-42E7-0D36B56F7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2117"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8915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World-leading health and life science sectors</a:t>
            </a:r>
            <a:br>
              <a:rPr lang="en-GB" sz="6000" b="1" dirty="0">
                <a:solidFill>
                  <a:srgbClr val="FEFEFE"/>
                </a:solidFill>
                <a:effectLst/>
                <a:latin typeface="Arial" panose="020B0604020202020204" pitchFamily="34" charset="0"/>
                <a:cs typeface="Arial" panose="020B0604020202020204" pitchFamily="34" charset="0"/>
              </a:rPr>
            </a:br>
            <a:r>
              <a:rPr lang="en-GB" sz="6000" b="1" dirty="0">
                <a:solidFill>
                  <a:srgbClr val="FEFEFE"/>
                </a:solidFill>
                <a:effectLst/>
                <a:latin typeface="Arial" panose="020B0604020202020204" pitchFamily="34" charset="0"/>
                <a:cs typeface="Arial" panose="020B0604020202020204" pitchFamily="34" charset="0"/>
              </a:rPr>
              <a:t>in the Midlands </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and person in a room&#10;&#10;Description automatically generated">
            <a:extLst>
              <a:ext uri="{FF2B5EF4-FFF2-40B4-BE49-F238E27FC236}">
                <a16:creationId xmlns:a16="http://schemas.microsoft.com/office/drawing/2014/main" id="{BCCB3278-CBA5-7159-EFBB-AAA896BA6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05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AI, health data science and medical imaging</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53697"/>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A critical emerging sector for the Midlands is data-driven and digital healthcare, with the region hosting a rapidly-growing cluster of digital health companies and more digital start-ups than any UK area outside of London. The Midlands also attracts global companies to relocate here through our distinctive NHS-partnering ecosystem, cutting-edge facilities and world-leading expertise, as well as critical focal points including two internationally acclaimed life science hubs - </a:t>
            </a:r>
            <a:r>
              <a:rPr lang="en-GB" sz="3200" b="1" dirty="0">
                <a:solidFill>
                  <a:schemeClr val="bg1"/>
                </a:solidFill>
                <a:effectLst/>
                <a:latin typeface="Arial" panose="020B0604020202020204" pitchFamily="34" charset="0"/>
                <a:cs typeface="Arial" panose="020B0604020202020204" pitchFamily="34" charset="0"/>
              </a:rPr>
              <a:t>Charnwood Campus </a:t>
            </a:r>
            <a:r>
              <a:rPr lang="en-GB" sz="3200" dirty="0">
                <a:solidFill>
                  <a:schemeClr val="bg1"/>
                </a:solidFill>
                <a:effectLst/>
                <a:latin typeface="Arial" panose="020B0604020202020204" pitchFamily="34" charset="0"/>
                <a:cs typeface="Arial" panose="020B0604020202020204" pitchFamily="34" charset="0"/>
              </a:rPr>
              <a:t>and </a:t>
            </a:r>
            <a:r>
              <a:rPr lang="en-GB" sz="3200" b="1" dirty="0">
                <a:solidFill>
                  <a:schemeClr val="bg1"/>
                </a:solidFill>
                <a:effectLst/>
                <a:latin typeface="Arial" panose="020B0604020202020204" pitchFamily="34" charset="0"/>
                <a:cs typeface="Arial" panose="020B0604020202020204" pitchFamily="34" charset="0"/>
              </a:rPr>
              <a:t>Birmingham Health Innovation Campus</a:t>
            </a:r>
            <a:r>
              <a:rPr lang="en-GB" sz="3200" dirty="0">
                <a:solidFill>
                  <a:schemeClr val="bg1"/>
                </a:solidFill>
                <a:effectLst/>
                <a:latin typeface="Arial" panose="020B0604020202020204" pitchFamily="34" charset="0"/>
                <a:cs typeface="Arial" panose="020B0604020202020204" pitchFamily="34" charset="0"/>
              </a:rPr>
              <a:t>. The Midlands is a health data and Al powerhouse. </a:t>
            </a:r>
          </a:p>
        </p:txBody>
      </p:sp>
      <p:sp>
        <p:nvSpPr>
          <p:cNvPr id="14" name="object 2">
            <a:extLst>
              <a:ext uri="{FF2B5EF4-FFF2-40B4-BE49-F238E27FC236}">
                <a16:creationId xmlns:a16="http://schemas.microsoft.com/office/drawing/2014/main" id="{DF47C654-D857-4BAC-9807-D4500510E579}"/>
              </a:ext>
            </a:extLst>
          </p:cNvPr>
          <p:cNvSpPr/>
          <p:nvPr/>
        </p:nvSpPr>
        <p:spPr>
          <a:xfrm>
            <a:off x="10976558" y="883884"/>
            <a:ext cx="154940" cy="240598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1299868" y="883884"/>
            <a:ext cx="7772400"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Midlands hosts one of the world’s largest Arm-based supercomputer deployments and the UK’s largest IBM Power9 AI cluster.</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5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000"/>
          </a:srgbClr>
        </a:solidFill>
        <a:effectLst/>
      </p:bgPr>
    </p:bg>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410199"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Biological sciences</a:t>
            </a:r>
            <a:endParaRPr lang="en-GB" sz="4800" dirty="0">
              <a:solidFill>
                <a:schemeClr val="bg1"/>
              </a:solidFill>
              <a:effectLst/>
              <a:latin typeface="Arial" panose="020B0604020202020204" pitchFamily="34" charset="0"/>
              <a:cs typeface="Arial" panose="020B0604020202020204" pitchFamily="34" charset="0"/>
            </a:endParaRPr>
          </a:p>
          <a:p>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62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803492"/>
            <a:ext cx="6172199"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benefits from some enviable assets that underpins the biological and life sciences sector. The region is home to 2 of the 3 largest UK NHS Trusts, the 2nd largest Clinical Trials cluster in Europe, and 7 Medical Schools (producing over 20% of the UK’s medical students). </a:t>
            </a:r>
          </a:p>
        </p:txBody>
      </p:sp>
      <p:sp>
        <p:nvSpPr>
          <p:cNvPr id="14" name="object 2">
            <a:extLst>
              <a:ext uri="{FF2B5EF4-FFF2-40B4-BE49-F238E27FC236}">
                <a16:creationId xmlns:a16="http://schemas.microsoft.com/office/drawing/2014/main" id="{DF47C654-D857-4BAC-9807-D4500510E579}"/>
              </a:ext>
            </a:extLst>
          </p:cNvPr>
          <p:cNvSpPr/>
          <p:nvPr/>
        </p:nvSpPr>
        <p:spPr>
          <a:xfrm>
            <a:off x="9304900" y="2803493"/>
            <a:ext cx="154940" cy="320620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9628210" y="2803492"/>
            <a:ext cx="7126900" cy="3206208"/>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Midlands is home to: </a:t>
            </a:r>
            <a:br>
              <a:rPr lang="en-GB" sz="32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2 of the 3 largest UK NHS Trusts,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the 2nd largest Clinical Trials cluster in Europe, and 8 Medical Schools (producing over 20% of the UK’s medical students).</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48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71CAF2">
            <a:alpha val="20000"/>
          </a:srgbClr>
        </a:solidFill>
        <a:effectLst/>
      </p:bgPr>
    </p:bg>
    <p:spTree>
      <p:nvGrpSpPr>
        <p:cNvPr id="1" name=""/>
        <p:cNvGrpSpPr/>
        <p:nvPr/>
      </p:nvGrpSpPr>
      <p:grpSpPr>
        <a:xfrm>
          <a:off x="0" y="0"/>
          <a:ext cx="0" cy="0"/>
          <a:chOff x="0" y="0"/>
          <a:chExt cx="0" cy="0"/>
        </a:xfrm>
      </p:grpSpPr>
      <p:pic>
        <p:nvPicPr>
          <p:cNvPr id="5" name="Picture 4" descr="A building with a couple in the grass&#10;&#10;Description automatically generated with medium confidence">
            <a:extLst>
              <a:ext uri="{FF2B5EF4-FFF2-40B4-BE49-F238E27FC236}">
                <a16:creationId xmlns:a16="http://schemas.microsoft.com/office/drawing/2014/main" id="{AD128B33-9033-0559-5048-A42EAB1C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7243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Health and social care</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62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803492"/>
            <a:ext cx="6172199" cy="353943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Across the region, hospital trusts, universities and companies work in collaboration to develop new treatments, techniques and methods to enhance health and social care for people in the Midlands.</a:t>
            </a:r>
          </a:p>
        </p:txBody>
      </p:sp>
      <p:sp>
        <p:nvSpPr>
          <p:cNvPr id="14" name="object 2">
            <a:extLst>
              <a:ext uri="{FF2B5EF4-FFF2-40B4-BE49-F238E27FC236}">
                <a16:creationId xmlns:a16="http://schemas.microsoft.com/office/drawing/2014/main" id="{DF47C654-D857-4BAC-9807-D4500510E579}"/>
              </a:ext>
            </a:extLst>
          </p:cNvPr>
          <p:cNvSpPr/>
          <p:nvPr/>
        </p:nvSpPr>
        <p:spPr>
          <a:xfrm>
            <a:off x="8422821" y="2803493"/>
            <a:ext cx="154940" cy="240598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8746131" y="2803492"/>
            <a:ext cx="4522525"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11,200</a:t>
            </a:r>
            <a:r>
              <a:rPr lang="en-GB" sz="3200" dirty="0">
                <a:solidFill>
                  <a:srgbClr val="FEFEFE"/>
                </a:solidFill>
                <a:effectLst/>
                <a:latin typeface="Arial" panose="020B0604020202020204" pitchFamily="34" charset="0"/>
                <a:cs typeface="Arial" panose="020B0604020202020204" pitchFamily="34" charset="0"/>
              </a:rPr>
              <a:t> life sciences students graduate each year from the Midlands universities</a:t>
            </a:r>
          </a:p>
        </p:txBody>
      </p:sp>
      <p:sp>
        <p:nvSpPr>
          <p:cNvPr id="2" name="object 3">
            <a:extLst>
              <a:ext uri="{FF2B5EF4-FFF2-40B4-BE49-F238E27FC236}">
                <a16:creationId xmlns:a16="http://schemas.microsoft.com/office/drawing/2014/main" id="{FC13D615-ACF9-F217-957C-86E4B591EEC8}"/>
              </a:ext>
            </a:extLst>
          </p:cNvPr>
          <p:cNvSpPr txBox="1"/>
          <p:nvPr/>
        </p:nvSpPr>
        <p:spPr>
          <a:xfrm>
            <a:off x="8746131" y="5502275"/>
            <a:ext cx="4522525" cy="1913546"/>
          </a:xfrm>
          <a:prstGeom prst="rect">
            <a:avLst/>
          </a:prstGeom>
          <a:solidFill>
            <a:srgbClr val="06204C">
              <a:alpha val="90000"/>
            </a:srgbClr>
          </a:solidFill>
        </p:spPr>
        <p:txBody>
          <a:bodyPr vert="horz" wrap="square" lIns="251999" tIns="216000" rIns="251999" bIns="216000" rtlCol="0">
            <a:spAutoFit/>
          </a:bodyPr>
          <a:lstStyle/>
          <a:p>
            <a:r>
              <a:rPr lang="en-GB" sz="3200" dirty="0">
                <a:solidFill>
                  <a:srgbClr val="FEFEFE"/>
                </a:solidFill>
                <a:effectLst/>
                <a:latin typeface="Arial" panose="020B0604020202020204" pitchFamily="34" charset="0"/>
                <a:cs typeface="Arial" panose="020B0604020202020204" pitchFamily="34" charset="0"/>
              </a:rPr>
              <a:t>Life sciences supports </a:t>
            </a:r>
            <a:r>
              <a:rPr lang="en-GB" sz="3200" b="1" dirty="0">
                <a:solidFill>
                  <a:srgbClr val="FEFEFE"/>
                </a:solidFill>
                <a:effectLst/>
                <a:latin typeface="Arial" panose="020B0604020202020204" pitchFamily="34" charset="0"/>
                <a:cs typeface="Arial" panose="020B0604020202020204" pitchFamily="34" charset="0"/>
              </a:rPr>
              <a:t>634,000</a:t>
            </a:r>
            <a:r>
              <a:rPr lang="en-GB" sz="3200" dirty="0">
                <a:solidFill>
                  <a:srgbClr val="FEFEFE"/>
                </a:solidFill>
                <a:effectLst/>
                <a:latin typeface="Arial" panose="020B0604020202020204" pitchFamily="34" charset="0"/>
                <a:cs typeface="Arial" panose="020B0604020202020204" pitchFamily="34" charset="0"/>
              </a:rPr>
              <a:t> jobs in the region</a:t>
            </a:r>
          </a:p>
        </p:txBody>
      </p:sp>
      <p:sp>
        <p:nvSpPr>
          <p:cNvPr id="3" name="object 3">
            <a:extLst>
              <a:ext uri="{FF2B5EF4-FFF2-40B4-BE49-F238E27FC236}">
                <a16:creationId xmlns:a16="http://schemas.microsoft.com/office/drawing/2014/main" id="{26242E07-D139-5AF2-74BB-C540486FA163}"/>
              </a:ext>
            </a:extLst>
          </p:cNvPr>
          <p:cNvSpPr txBox="1"/>
          <p:nvPr/>
        </p:nvSpPr>
        <p:spPr>
          <a:xfrm>
            <a:off x="13589571" y="2803492"/>
            <a:ext cx="4191000" cy="4868201"/>
          </a:xfrm>
          <a:prstGeom prst="rect">
            <a:avLst/>
          </a:prstGeom>
          <a:solidFill>
            <a:srgbClr val="06204C">
              <a:alpha val="90000"/>
            </a:srgbClr>
          </a:solidFill>
        </p:spPr>
        <p:txBody>
          <a:bodyPr vert="horz" wrap="square" lIns="251999" tIns="216000" rIns="251999" bIns="216000" rtlCol="0">
            <a:spAutoFit/>
          </a:bodyPr>
          <a:lstStyle/>
          <a:p>
            <a:r>
              <a:rPr lang="en-GB" sz="3200" dirty="0">
                <a:solidFill>
                  <a:srgbClr val="FEFEFE"/>
                </a:solidFill>
                <a:effectLst/>
                <a:latin typeface="Arial" panose="020B0604020202020204" pitchFamily="34" charset="0"/>
                <a:cs typeface="Arial" panose="020B0604020202020204" pitchFamily="34" charset="0"/>
              </a:rPr>
              <a:t>The Midlands has a stable, ethnically diverse population of over </a:t>
            </a:r>
            <a:r>
              <a:rPr lang="en-GB" sz="3200" b="1" dirty="0">
                <a:solidFill>
                  <a:srgbClr val="FEFEFE"/>
                </a:solidFill>
                <a:effectLst/>
                <a:latin typeface="Arial" panose="020B0604020202020204" pitchFamily="34" charset="0"/>
                <a:cs typeface="Arial" panose="020B0604020202020204" pitchFamily="34" charset="0"/>
              </a:rPr>
              <a:t>10.7 million </a:t>
            </a:r>
            <a:r>
              <a:rPr lang="en-GB" sz="3200" dirty="0">
                <a:solidFill>
                  <a:srgbClr val="FEFEFE"/>
                </a:solidFill>
                <a:effectLst/>
                <a:latin typeface="Arial" panose="020B0604020202020204" pitchFamily="34" charset="0"/>
                <a:cs typeface="Arial" panose="020B0604020202020204" pitchFamily="34" charset="0"/>
              </a:rPr>
              <a:t>– an ideal test bed for global health and interventions to address multi-morbidity.</a:t>
            </a:r>
          </a:p>
        </p:txBody>
      </p:sp>
    </p:spTree>
    <p:extLst>
      <p:ext uri="{BB962C8B-B14F-4D97-AF65-F5344CB8AC3E}">
        <p14:creationId xmlns:p14="http://schemas.microsoft.com/office/powerpoint/2010/main" val="2298526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6FD623D9C8C46BE2F9C2055E1D63B" ma:contentTypeVersion="4" ma:contentTypeDescription="Create a new document." ma:contentTypeScope="" ma:versionID="e2427e39ac890258cf86ff9e5a9e549d">
  <xsd:schema xmlns:xsd="http://www.w3.org/2001/XMLSchema" xmlns:xs="http://www.w3.org/2001/XMLSchema" xmlns:p="http://schemas.microsoft.com/office/2006/metadata/properties" xmlns:ns2="1d19b36c-48a8-4c1b-b4d9-13a03a84965a" targetNamespace="http://schemas.microsoft.com/office/2006/metadata/properties" ma:root="true" ma:fieldsID="46c8bcba0c1d2014daffeb30849525d5" ns2:_="">
    <xsd:import namespace="1d19b36c-48a8-4c1b-b4d9-13a03a8496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19b36c-48a8-4c1b-b4d9-13a03a849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81599-F430-48FA-90E6-6C34B4487B9A}"/>
</file>

<file path=customXml/itemProps2.xml><?xml version="1.0" encoding="utf-8"?>
<ds:datastoreItem xmlns:ds="http://schemas.openxmlformats.org/officeDocument/2006/customXml" ds:itemID="{93848574-CF07-41E2-B3E5-5DB72654A900}"/>
</file>

<file path=docProps/app.xml><?xml version="1.0" encoding="utf-8"?>
<Properties xmlns="http://schemas.openxmlformats.org/officeDocument/2006/extended-properties" xmlns:vt="http://schemas.openxmlformats.org/officeDocument/2006/docPropsVTypes">
  <Template/>
  <TotalTime>629</TotalTime>
  <Words>4011</Words>
  <Application>Microsoft Macintosh PowerPoint</Application>
  <PresentationFormat>Custom</PresentationFormat>
  <Paragraphs>241</Paragraphs>
  <Slides>38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Euclid Flex B</vt:lpstr>
      <vt:lpstr>Euclid Flex 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Midlands Mindforge - £250m patient capital fund combining the spinout portfolios of eight leading  UK universities</vt:lpstr>
      <vt:lpstr>Midlands Mindforge - £250m patient capital fund combining the spinout portfoliosof eight leading  UK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Sheppard-Burgess</cp:lastModifiedBy>
  <cp:revision>87</cp:revision>
  <dcterms:created xsi:type="dcterms:W3CDTF">2023-11-20T13:55:59Z</dcterms:created>
  <dcterms:modified xsi:type="dcterms:W3CDTF">2024-05-13T16:09:44Z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InDesign 19.0 (Macintosh)</vt:lpwstr>
  </property>
  <property fmtid="{D5CDD505-2E9C-101B-9397-08002B2CF9AE}" pid="4" name="LastSaved">
    <vt:filetime>2023-11-20T00:00:00Z</vt:filetime>
  </property>
  <property fmtid="{D5CDD505-2E9C-101B-9397-08002B2CF9AE}" pid="5" name="Producer">
    <vt:lpwstr>Adobe PDF Library 17.0</vt:lpwstr>
  </property>
</Properties>
</file>