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9"/>
  </p:notesMasterIdLst>
  <p:sldIdLst>
    <p:sldId id="256" r:id="rId4"/>
    <p:sldId id="257" r:id="rId5"/>
    <p:sldId id="289" r:id="rId6"/>
    <p:sldId id="258" r:id="rId7"/>
    <p:sldId id="260" r:id="rId8"/>
    <p:sldId id="259" r:id="rId9"/>
    <p:sldId id="296" r:id="rId10"/>
    <p:sldId id="290" r:id="rId11"/>
    <p:sldId id="297" r:id="rId12"/>
    <p:sldId id="298" r:id="rId13"/>
    <p:sldId id="299" r:id="rId14"/>
    <p:sldId id="300" r:id="rId15"/>
    <p:sldId id="302" r:id="rId16"/>
    <p:sldId id="303" r:id="rId17"/>
    <p:sldId id="268" r:id="rId18"/>
    <p:sldId id="270" r:id="rId19"/>
    <p:sldId id="305" r:id="rId20"/>
    <p:sldId id="306" r:id="rId21"/>
    <p:sldId id="272" r:id="rId22"/>
    <p:sldId id="294" r:id="rId23"/>
    <p:sldId id="295" r:id="rId24"/>
    <p:sldId id="307" r:id="rId25"/>
    <p:sldId id="308" r:id="rId26"/>
    <p:sldId id="309" r:id="rId27"/>
    <p:sldId id="310" r:id="rId28"/>
    <p:sldId id="314" r:id="rId29"/>
    <p:sldId id="315" r:id="rId30"/>
    <p:sldId id="316" r:id="rId31"/>
    <p:sldId id="320" r:id="rId32"/>
    <p:sldId id="321" r:id="rId33"/>
    <p:sldId id="322" r:id="rId34"/>
    <p:sldId id="323" r:id="rId35"/>
    <p:sldId id="324" r:id="rId36"/>
    <p:sldId id="325" r:id="rId37"/>
    <p:sldId id="326" r:id="rId3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AF2"/>
    <a:srgbClr val="B2DBD4"/>
    <a:srgbClr val="06204C"/>
    <a:srgbClr val="F04E33"/>
    <a:srgbClr val="004E59"/>
    <a:srgbClr val="E52D12"/>
    <a:srgbClr val="5D4FA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7514"/>
  </p:normalViewPr>
  <p:slideViewPr>
    <p:cSldViewPr>
      <p:cViewPr varScale="1">
        <p:scale>
          <a:sx n="78" d="100"/>
          <a:sy n="78" d="100"/>
        </p:scale>
        <p:origin x="51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1376CC9-D396-7D4F-A0E7-58C87219DBF1}" type="datetimeFigureOut">
              <a:rPr lang="en-US" smtClean="0"/>
              <a:t>5/14/2024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596A6D8E-A80D-1C45-844D-1E1AF359A2B1}" type="slidenum">
              <a:rPr lang="en-US" smtClean="0"/>
              <a:t>‹#›</a:t>
            </a:fld>
            <a:endParaRPr lang="en-US"/>
          </a:p>
        </p:txBody>
      </p:sp>
    </p:spTree>
    <p:extLst>
      <p:ext uri="{BB962C8B-B14F-4D97-AF65-F5344CB8AC3E}">
        <p14:creationId xmlns:p14="http://schemas.microsoft.com/office/powerpoint/2010/main" val="25060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10</a:t>
            </a:fld>
            <a:endParaRPr lang="en-US"/>
          </a:p>
        </p:txBody>
      </p:sp>
    </p:spTree>
    <p:extLst>
      <p:ext uri="{BB962C8B-B14F-4D97-AF65-F5344CB8AC3E}">
        <p14:creationId xmlns:p14="http://schemas.microsoft.com/office/powerpoint/2010/main" val="134078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32</a:t>
            </a:fld>
            <a:endParaRPr lang="en-US"/>
          </a:p>
        </p:txBody>
      </p:sp>
    </p:spTree>
    <p:extLst>
      <p:ext uri="{BB962C8B-B14F-4D97-AF65-F5344CB8AC3E}">
        <p14:creationId xmlns:p14="http://schemas.microsoft.com/office/powerpoint/2010/main" val="2987488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33</a:t>
            </a:fld>
            <a:endParaRPr lang="en-US"/>
          </a:p>
        </p:txBody>
      </p:sp>
    </p:spTree>
    <p:extLst>
      <p:ext uri="{BB962C8B-B14F-4D97-AF65-F5344CB8AC3E}">
        <p14:creationId xmlns:p14="http://schemas.microsoft.com/office/powerpoint/2010/main" val="207377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34</a:t>
            </a:fld>
            <a:endParaRPr lang="en-US"/>
          </a:p>
        </p:txBody>
      </p:sp>
    </p:spTree>
    <p:extLst>
      <p:ext uri="{BB962C8B-B14F-4D97-AF65-F5344CB8AC3E}">
        <p14:creationId xmlns:p14="http://schemas.microsoft.com/office/powerpoint/2010/main" val="121689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35</a:t>
            </a:fld>
            <a:endParaRPr lang="en-US"/>
          </a:p>
        </p:txBody>
      </p:sp>
    </p:spTree>
    <p:extLst>
      <p:ext uri="{BB962C8B-B14F-4D97-AF65-F5344CB8AC3E}">
        <p14:creationId xmlns:p14="http://schemas.microsoft.com/office/powerpoint/2010/main" val="325881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11</a:t>
            </a:fld>
            <a:endParaRPr lang="en-US"/>
          </a:p>
        </p:txBody>
      </p:sp>
    </p:spTree>
    <p:extLst>
      <p:ext uri="{BB962C8B-B14F-4D97-AF65-F5344CB8AC3E}">
        <p14:creationId xmlns:p14="http://schemas.microsoft.com/office/powerpoint/2010/main" val="39600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12</a:t>
            </a:fld>
            <a:endParaRPr lang="en-US"/>
          </a:p>
        </p:txBody>
      </p:sp>
    </p:spTree>
    <p:extLst>
      <p:ext uri="{BB962C8B-B14F-4D97-AF65-F5344CB8AC3E}">
        <p14:creationId xmlns:p14="http://schemas.microsoft.com/office/powerpoint/2010/main" val="171932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14</a:t>
            </a:fld>
            <a:endParaRPr lang="en-US"/>
          </a:p>
        </p:txBody>
      </p:sp>
    </p:spTree>
    <p:extLst>
      <p:ext uri="{BB962C8B-B14F-4D97-AF65-F5344CB8AC3E}">
        <p14:creationId xmlns:p14="http://schemas.microsoft.com/office/powerpoint/2010/main" val="225152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17</a:t>
            </a:fld>
            <a:endParaRPr lang="en-US"/>
          </a:p>
        </p:txBody>
      </p:sp>
    </p:spTree>
    <p:extLst>
      <p:ext uri="{BB962C8B-B14F-4D97-AF65-F5344CB8AC3E}">
        <p14:creationId xmlns:p14="http://schemas.microsoft.com/office/powerpoint/2010/main" val="92170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18</a:t>
            </a:fld>
            <a:endParaRPr lang="en-US"/>
          </a:p>
        </p:txBody>
      </p:sp>
    </p:spTree>
    <p:extLst>
      <p:ext uri="{BB962C8B-B14F-4D97-AF65-F5344CB8AC3E}">
        <p14:creationId xmlns:p14="http://schemas.microsoft.com/office/powerpoint/2010/main" val="205231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21</a:t>
            </a:fld>
            <a:endParaRPr lang="en-US"/>
          </a:p>
        </p:txBody>
      </p:sp>
    </p:spTree>
    <p:extLst>
      <p:ext uri="{BB962C8B-B14F-4D97-AF65-F5344CB8AC3E}">
        <p14:creationId xmlns:p14="http://schemas.microsoft.com/office/powerpoint/2010/main" val="344180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30</a:t>
            </a:fld>
            <a:endParaRPr lang="en-US"/>
          </a:p>
        </p:txBody>
      </p:sp>
    </p:spTree>
    <p:extLst>
      <p:ext uri="{BB962C8B-B14F-4D97-AF65-F5344CB8AC3E}">
        <p14:creationId xmlns:p14="http://schemas.microsoft.com/office/powerpoint/2010/main" val="180040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6A6D8E-A80D-1C45-844D-1E1AF359A2B1}" type="slidenum">
              <a:rPr lang="en-US" smtClean="0"/>
              <a:t>31</a:t>
            </a:fld>
            <a:endParaRPr lang="en-US"/>
          </a:p>
        </p:txBody>
      </p:sp>
    </p:spTree>
    <p:extLst>
      <p:ext uri="{BB962C8B-B14F-4D97-AF65-F5344CB8AC3E}">
        <p14:creationId xmlns:p14="http://schemas.microsoft.com/office/powerpoint/2010/main" val="266145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3450" b="1" i="0">
                <a:solidFill>
                  <a:srgbClr val="FEFEFE"/>
                </a:solidFill>
                <a:latin typeface="Euclid Flex B Bold"/>
                <a:cs typeface="Euclid Flex B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1950" b="0" i="0">
                <a:solidFill>
                  <a:srgbClr val="FEFEFE"/>
                </a:solidFill>
                <a:latin typeface="Euclid Flex B"/>
                <a:cs typeface="Euclid Flex B"/>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85316" y="785316"/>
            <a:ext cx="154940" cy="864235"/>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50" b="1" i="0">
                <a:solidFill>
                  <a:srgbClr val="FEFEFE"/>
                </a:solidFill>
                <a:latin typeface="Euclid Flex B Bold"/>
                <a:cs typeface="Euclid Flex B Bold"/>
              </a:defRPr>
            </a:lvl1pPr>
          </a:lstStyle>
          <a:p>
            <a:endParaRPr/>
          </a:p>
        </p:txBody>
      </p:sp>
      <p:sp>
        <p:nvSpPr>
          <p:cNvPr id="3" name="Holder 3"/>
          <p:cNvSpPr>
            <a:spLocks noGrp="1"/>
          </p:cNvSpPr>
          <p:nvPr>
            <p:ph type="body" idx="1"/>
          </p:nvPr>
        </p:nvSpPr>
        <p:spPr/>
        <p:txBody>
          <a:bodyPr lIns="0" tIns="0" rIns="0" bIns="0"/>
          <a:lstStyle>
            <a:lvl1pPr>
              <a:defRPr sz="1950" b="0" i="0">
                <a:solidFill>
                  <a:srgbClr val="FEFEFE"/>
                </a:solidFill>
                <a:latin typeface="Euclid Flex B"/>
                <a:cs typeface="Euclid Flex B"/>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FEFEFE"/>
                </a:solidFill>
                <a:latin typeface="Euclid Flex B Bold"/>
                <a:cs typeface="Euclid Flex B 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FEFEFE"/>
                </a:solidFill>
                <a:latin typeface="Euclid Flex B Bold"/>
                <a:cs typeface="Euclid Flex B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14895" y="924748"/>
            <a:ext cx="3810635" cy="1872614"/>
          </a:xfrm>
          <a:prstGeom prst="rect">
            <a:avLst/>
          </a:prstGeom>
        </p:spPr>
        <p:txBody>
          <a:bodyPr wrap="square" lIns="0" tIns="0" rIns="0" bIns="0">
            <a:spAutoFit/>
          </a:bodyPr>
          <a:lstStyle>
            <a:lvl1pPr>
              <a:defRPr sz="3450" b="1" i="0">
                <a:solidFill>
                  <a:srgbClr val="FEFEFE"/>
                </a:solidFill>
                <a:latin typeface="Euclid Flex B Bold"/>
                <a:cs typeface="Euclid Flex B Bold"/>
              </a:defRPr>
            </a:lvl1pPr>
          </a:lstStyle>
          <a:p>
            <a:endParaRPr/>
          </a:p>
        </p:txBody>
      </p:sp>
      <p:sp>
        <p:nvSpPr>
          <p:cNvPr id="3" name="Holder 3"/>
          <p:cNvSpPr>
            <a:spLocks noGrp="1"/>
          </p:cNvSpPr>
          <p:nvPr>
            <p:ph type="body" idx="1"/>
          </p:nvPr>
        </p:nvSpPr>
        <p:spPr>
          <a:xfrm>
            <a:off x="1514895" y="4856326"/>
            <a:ext cx="9519920" cy="5800725"/>
          </a:xfrm>
          <a:prstGeom prst="rect">
            <a:avLst/>
          </a:prstGeom>
        </p:spPr>
        <p:txBody>
          <a:bodyPr wrap="square" lIns="0" tIns="0" rIns="0" bIns="0">
            <a:spAutoFit/>
          </a:bodyPr>
          <a:lstStyle>
            <a:lvl1pPr>
              <a:defRPr sz="1950" b="0" i="0">
                <a:solidFill>
                  <a:srgbClr val="FEFEFE"/>
                </a:solidFill>
                <a:latin typeface="Euclid Flex B"/>
                <a:cs typeface="Euclid Flex B"/>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6D8A7-4813-CD47-FB38-4375D250D2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5" y="397"/>
            <a:ext cx="20104805" cy="11308952"/>
          </a:xfrm>
          <a:prstGeom prst="rect">
            <a:avLst/>
          </a:prstGeom>
        </p:spPr>
      </p:pic>
      <p:sp>
        <p:nvSpPr>
          <p:cNvPr id="4" name="TextBox 3">
            <a:extLst>
              <a:ext uri="{FF2B5EF4-FFF2-40B4-BE49-F238E27FC236}">
                <a16:creationId xmlns:a16="http://schemas.microsoft.com/office/drawing/2014/main" id="{3FE56CA0-CEE2-F286-7A6E-A09A2F127E58}"/>
              </a:ext>
            </a:extLst>
          </p:cNvPr>
          <p:cNvSpPr txBox="1"/>
          <p:nvPr/>
        </p:nvSpPr>
        <p:spPr>
          <a:xfrm>
            <a:off x="831850" y="3906064"/>
            <a:ext cx="18440400" cy="2154436"/>
          </a:xfrm>
          <a:prstGeom prst="rect">
            <a:avLst/>
          </a:prstGeom>
          <a:noFill/>
        </p:spPr>
        <p:txBody>
          <a:bodyPr wrap="square" rtlCol="0">
            <a:spAutoFit/>
          </a:bodyPr>
          <a:lstStyle/>
          <a:p>
            <a:r>
              <a:rPr lang="en-GB" sz="9600" b="1" dirty="0">
                <a:solidFill>
                  <a:srgbClr val="FEFEFE"/>
                </a:solidFill>
                <a:effectLst/>
                <a:latin typeface="Arial" panose="020B0604020202020204" pitchFamily="34" charset="0"/>
                <a:cs typeface="Arial" panose="020B0604020202020204" pitchFamily="34" charset="0"/>
              </a:rPr>
              <a:t>Invest in UK University R&amp;D</a:t>
            </a:r>
          </a:p>
          <a:p>
            <a:r>
              <a:rPr lang="en-GB" sz="3800" dirty="0" err="1">
                <a:solidFill>
                  <a:srgbClr val="FEFEFE"/>
                </a:solidFill>
                <a:effectLst/>
                <a:latin typeface="Arial" panose="020B0604020202020204" pitchFamily="34" charset="0"/>
                <a:cs typeface="Arial" panose="020B0604020202020204" pitchFamily="34" charset="0"/>
              </a:rPr>
              <a:t>Agritech</a:t>
            </a:r>
            <a:r>
              <a:rPr lang="en-GB" sz="3800" dirty="0">
                <a:solidFill>
                  <a:srgbClr val="FEFEFE"/>
                </a:solidFill>
                <a:effectLst/>
                <a:latin typeface="Arial" panose="020B0604020202020204" pitchFamily="34" charset="0"/>
                <a:cs typeface="Arial" panose="020B0604020202020204" pitchFamily="34" charset="0"/>
              </a:rPr>
              <a:t> in the Midlands</a:t>
            </a:r>
          </a:p>
        </p:txBody>
      </p:sp>
      <p:sp>
        <p:nvSpPr>
          <p:cNvPr id="5" name="TextBox 4">
            <a:extLst>
              <a:ext uri="{FF2B5EF4-FFF2-40B4-BE49-F238E27FC236}">
                <a16:creationId xmlns:a16="http://schemas.microsoft.com/office/drawing/2014/main" id="{CC9026C2-E148-52FB-9284-D8D9D389AA6D}"/>
              </a:ext>
            </a:extLst>
          </p:cNvPr>
          <p:cNvSpPr txBox="1"/>
          <p:nvPr/>
        </p:nvSpPr>
        <p:spPr>
          <a:xfrm>
            <a:off x="831850" y="891197"/>
            <a:ext cx="8839200" cy="584775"/>
          </a:xfrm>
          <a:prstGeom prst="rect">
            <a:avLst/>
          </a:prstGeom>
          <a:noFill/>
        </p:spPr>
        <p:txBody>
          <a:bodyPr wrap="square" rtlCol="0">
            <a:spAutoFit/>
          </a:bodyPr>
          <a:lstStyle/>
          <a:p>
            <a:r>
              <a:rPr lang="en-GB" sz="3200" b="1" dirty="0">
                <a:solidFill>
                  <a:srgbClr val="FEFEFE"/>
                </a:solidFill>
                <a:effectLst/>
                <a:latin typeface="Arial" panose="020B0604020202020204" pitchFamily="34" charset="0"/>
                <a:cs typeface="Arial" panose="020B0604020202020204" pitchFamily="34" charset="0"/>
              </a:rPr>
              <a:t>Prospectus</a:t>
            </a:r>
            <a:endParaRPr lang="en-GB" sz="3200" dirty="0">
              <a:solidFill>
                <a:srgbClr val="FEFEFE"/>
              </a:solidFill>
              <a:effectLst/>
              <a:latin typeface="Arial" panose="020B0604020202020204" pitchFamily="34" charset="0"/>
              <a:cs typeface="Arial" panose="020B0604020202020204" pitchFamily="34" charset="0"/>
            </a:endParaRPr>
          </a:p>
        </p:txBody>
      </p:sp>
      <p:pic>
        <p:nvPicPr>
          <p:cNvPr id="11" name="Picture 10" descr="A logo with white text&#10;&#10;Description automatically generated">
            <a:extLst>
              <a:ext uri="{FF2B5EF4-FFF2-40B4-BE49-F238E27FC236}">
                <a16:creationId xmlns:a16="http://schemas.microsoft.com/office/drawing/2014/main" id="{49D9736F-CB5F-EC31-D006-DBEEC35EFB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362" y="8228674"/>
            <a:ext cx="3637000" cy="1921801"/>
          </a:xfrm>
          <a:prstGeom prst="rect">
            <a:avLst/>
          </a:prstGeom>
        </p:spPr>
      </p:pic>
      <p:pic>
        <p:nvPicPr>
          <p:cNvPr id="12" name="Picture 11" descr="A blue sign with white text&#10;&#10;Description automatically generated">
            <a:extLst>
              <a:ext uri="{FF2B5EF4-FFF2-40B4-BE49-F238E27FC236}">
                <a16:creationId xmlns:a16="http://schemas.microsoft.com/office/drawing/2014/main" id="{D1F32FC3-726E-2ADB-FCBB-E9C229F1B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0850" y="8702674"/>
            <a:ext cx="2876162" cy="1303261"/>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75F61145-2E4A-DA46-C3F1-AF66EEB26B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4806" y="8892148"/>
            <a:ext cx="2798800" cy="9691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375F1-0DF8-3CBC-2A2D-A1E8BFAA38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761365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1" y="587408"/>
            <a:ext cx="46481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Biosciences</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1579278"/>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682875"/>
            <a:ext cx="6019799" cy="4524315"/>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The Midlands has the highest crop and livestock output of all English regions. Along with swathes of arable land, </a:t>
            </a:r>
            <a:r>
              <a:rPr lang="en-GB" sz="3200" dirty="0" err="1">
                <a:solidFill>
                  <a:schemeClr val="bg1"/>
                </a:solidFill>
                <a:effectLst/>
                <a:latin typeface="Arial" panose="020B0604020202020204" pitchFamily="34" charset="0"/>
                <a:cs typeface="Arial" panose="020B0604020202020204" pitchFamily="34" charset="0"/>
              </a:rPr>
              <a:t>agritech</a:t>
            </a:r>
            <a:r>
              <a:rPr lang="en-GB" sz="3200" dirty="0">
                <a:solidFill>
                  <a:schemeClr val="bg1"/>
                </a:solidFill>
                <a:effectLst/>
                <a:latin typeface="Arial" panose="020B0604020202020204" pitchFamily="34" charset="0"/>
                <a:cs typeface="Arial" panose="020B0604020202020204" pitchFamily="34" charset="0"/>
              </a:rPr>
              <a:t> clusters in the Midlands benefit from dedicated cluster support environments and connectivity with leading research and innovation spaces.</a:t>
            </a:r>
          </a:p>
        </p:txBody>
      </p:sp>
      <p:sp>
        <p:nvSpPr>
          <p:cNvPr id="14" name="object 2">
            <a:extLst>
              <a:ext uri="{FF2B5EF4-FFF2-40B4-BE49-F238E27FC236}">
                <a16:creationId xmlns:a16="http://schemas.microsoft.com/office/drawing/2014/main" id="{DF47C654-D857-4BAC-9807-D4500510E579}"/>
              </a:ext>
            </a:extLst>
          </p:cNvPr>
          <p:cNvSpPr/>
          <p:nvPr/>
        </p:nvSpPr>
        <p:spPr>
          <a:xfrm>
            <a:off x="10262140" y="2682875"/>
            <a:ext cx="154940" cy="4806646"/>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20" name="object 3">
            <a:extLst>
              <a:ext uri="{FF2B5EF4-FFF2-40B4-BE49-F238E27FC236}">
                <a16:creationId xmlns:a16="http://schemas.microsoft.com/office/drawing/2014/main" id="{2B7F19CA-327F-54E2-FA95-AF52B6B44CE5}"/>
              </a:ext>
            </a:extLst>
          </p:cNvPr>
          <p:cNvSpPr txBox="1"/>
          <p:nvPr/>
        </p:nvSpPr>
        <p:spPr>
          <a:xfrm>
            <a:off x="10585450" y="2682874"/>
            <a:ext cx="7262308" cy="4806646"/>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Customers now actively seek to reduce their meat intake with 31% more adults planning to eat more meat-free than in the previous year, and 43% of UK consumers changing their habits to help </a:t>
            </a:r>
            <a:br>
              <a:rPr lang="en-GB" sz="3200" b="1" dirty="0">
                <a:solidFill>
                  <a:srgbClr val="FEFEFE"/>
                </a:solidFill>
                <a:effectLst/>
                <a:latin typeface="Arial" panose="020B0604020202020204" pitchFamily="34" charset="0"/>
                <a:cs typeface="Arial" panose="020B0604020202020204" pitchFamily="34" charset="0"/>
              </a:rPr>
            </a:br>
            <a:r>
              <a:rPr lang="en-GB" sz="3200" b="1" dirty="0">
                <a:solidFill>
                  <a:srgbClr val="FEFEFE"/>
                </a:solidFill>
                <a:effectLst/>
                <a:latin typeface="Arial" panose="020B0604020202020204" pitchFamily="34" charset="0"/>
                <a:cs typeface="Arial" panose="020B0604020202020204" pitchFamily="34" charset="0"/>
              </a:rPr>
              <a:t>the environment. </a:t>
            </a:r>
            <a:r>
              <a:rPr lang="en-GB" sz="2000" dirty="0">
                <a:solidFill>
                  <a:srgbClr val="FEFEFE"/>
                </a:solidFill>
                <a:effectLst/>
                <a:latin typeface="Arial" panose="020B0604020202020204" pitchFamily="34" charset="0"/>
                <a:cs typeface="Arial" panose="020B0604020202020204" pitchFamily="34" charset="0"/>
              </a:rPr>
              <a:t>Between 2021 and 2022, investment in the cultivated meat sector in the UK rose from £12m to £59m. This makes Britain the number one nation </a:t>
            </a:r>
            <a:br>
              <a:rPr lang="en-GB" sz="2000" dirty="0">
                <a:solidFill>
                  <a:srgbClr val="FEFEFE"/>
                </a:solidFill>
                <a:effectLst/>
                <a:latin typeface="Arial" panose="020B0604020202020204" pitchFamily="34" charset="0"/>
                <a:cs typeface="Arial" panose="020B0604020202020204" pitchFamily="34" charset="0"/>
              </a:rPr>
            </a:br>
            <a:r>
              <a:rPr lang="en-GB" sz="2000" dirty="0">
                <a:solidFill>
                  <a:srgbClr val="FEFEFE"/>
                </a:solidFill>
                <a:effectLst/>
                <a:latin typeface="Arial" panose="020B0604020202020204" pitchFamily="34" charset="0"/>
                <a:cs typeface="Arial" panose="020B0604020202020204" pitchFamily="34" charset="0"/>
              </a:rPr>
              <a:t>in Europe for sustainable protein funding.</a:t>
            </a:r>
          </a:p>
        </p:txBody>
      </p:sp>
    </p:spTree>
    <p:extLst>
      <p:ext uri="{BB962C8B-B14F-4D97-AF65-F5344CB8AC3E}">
        <p14:creationId xmlns:p14="http://schemas.microsoft.com/office/powerpoint/2010/main" val="315682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55D58E-BB6B-6E77-20A9-83D9E781CB3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1005205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7315199"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Applied </a:t>
            </a:r>
            <a:br>
              <a:rPr lang="en-GB" sz="4800" b="1" dirty="0">
                <a:solidFill>
                  <a:schemeClr val="bg1"/>
                </a:solidFill>
                <a:effectLst/>
                <a:latin typeface="Arial" panose="020B0604020202020204" pitchFamily="34" charset="0"/>
                <a:cs typeface="Arial" panose="020B0604020202020204" pitchFamily="34" charset="0"/>
              </a:rPr>
            </a:br>
            <a:r>
              <a:rPr lang="en-GB" sz="4800" b="1" dirty="0">
                <a:solidFill>
                  <a:schemeClr val="bg1"/>
                </a:solidFill>
                <a:effectLst/>
                <a:latin typeface="Arial" panose="020B0604020202020204" pitchFamily="34" charset="0"/>
                <a:cs typeface="Arial" panose="020B0604020202020204" pitchFamily="34" charset="0"/>
              </a:rPr>
              <a:t>technologies</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1579278"/>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682875"/>
            <a:ext cx="8629012" cy="7971413"/>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There are four designated UK </a:t>
            </a:r>
            <a:r>
              <a:rPr lang="en-GB" sz="3200" dirty="0" err="1">
                <a:solidFill>
                  <a:schemeClr val="bg1"/>
                </a:solidFill>
                <a:effectLst/>
                <a:latin typeface="Arial" panose="020B0604020202020204" pitchFamily="34" charset="0"/>
                <a:cs typeface="Arial" panose="020B0604020202020204" pitchFamily="34" charset="0"/>
              </a:rPr>
              <a:t>Agritech</a:t>
            </a:r>
            <a:r>
              <a:rPr lang="en-GB" sz="3200" dirty="0">
                <a:solidFill>
                  <a:schemeClr val="bg1"/>
                </a:solidFill>
                <a:effectLst/>
                <a:latin typeface="Arial" panose="020B0604020202020204" pitchFamily="34" charset="0"/>
                <a:cs typeface="Arial" panose="020B0604020202020204" pitchFamily="34" charset="0"/>
              </a:rPr>
              <a:t> Centres, working with farmers and businesses across the </a:t>
            </a:r>
            <a:r>
              <a:rPr lang="en-GB" sz="3200" dirty="0" err="1">
                <a:solidFill>
                  <a:schemeClr val="bg1"/>
                </a:solidFill>
                <a:effectLst/>
                <a:latin typeface="Arial" panose="020B0604020202020204" pitchFamily="34" charset="0"/>
                <a:cs typeface="Arial" panose="020B0604020202020204" pitchFamily="34" charset="0"/>
              </a:rPr>
              <a:t>agrifood</a:t>
            </a:r>
            <a:r>
              <a:rPr lang="en-GB" sz="3200" dirty="0">
                <a:solidFill>
                  <a:schemeClr val="bg1"/>
                </a:solidFill>
                <a:effectLst/>
                <a:latin typeface="Arial" panose="020B0604020202020204" pitchFamily="34" charset="0"/>
                <a:cs typeface="Arial" panose="020B0604020202020204" pitchFamily="34" charset="0"/>
              </a:rPr>
              <a:t> value chain to support greater efficiency, resilience and profitability. Each Centre has a base in the Midlands.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The Centres work to drive greater efficiency, resilience and wealth across the agri-food sector, and are supported by Innovate UK.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The UK Agri-Tech Centres will now be forming a single entity and working with Innovate UK to develop a proposal for a new single </a:t>
            </a:r>
            <a:r>
              <a:rPr lang="en-GB" sz="3200" dirty="0" err="1">
                <a:solidFill>
                  <a:schemeClr val="bg1"/>
                </a:solidFill>
                <a:effectLst/>
                <a:latin typeface="Arial" panose="020B0604020202020204" pitchFamily="34" charset="0"/>
                <a:cs typeface="Arial" panose="020B0604020202020204" pitchFamily="34" charset="0"/>
              </a:rPr>
              <a:t>agri</a:t>
            </a:r>
            <a:r>
              <a:rPr lang="en-GB" sz="3200" dirty="0">
                <a:solidFill>
                  <a:schemeClr val="bg1"/>
                </a:solidFill>
                <a:effectLst/>
                <a:latin typeface="Arial" panose="020B0604020202020204" pitchFamily="34" charset="0"/>
                <a:cs typeface="Arial" panose="020B0604020202020204" pitchFamily="34" charset="0"/>
              </a:rPr>
              <a:t>-tech catapult with integrated capability. These centres are: Crop Health and Protection, Centre for Innovation Excellence in Livestock and Agricultural Engineering, Precision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and Innovation Centre.</a:t>
            </a:r>
          </a:p>
        </p:txBody>
      </p:sp>
      <p:sp>
        <p:nvSpPr>
          <p:cNvPr id="14" name="object 2">
            <a:extLst>
              <a:ext uri="{FF2B5EF4-FFF2-40B4-BE49-F238E27FC236}">
                <a16:creationId xmlns:a16="http://schemas.microsoft.com/office/drawing/2014/main" id="{DF47C654-D857-4BAC-9807-D4500510E579}"/>
              </a:ext>
            </a:extLst>
          </p:cNvPr>
          <p:cNvSpPr/>
          <p:nvPr/>
        </p:nvSpPr>
        <p:spPr>
          <a:xfrm>
            <a:off x="12484104" y="2911474"/>
            <a:ext cx="154940" cy="3962401"/>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6" name="object 3">
            <a:extLst>
              <a:ext uri="{FF2B5EF4-FFF2-40B4-BE49-F238E27FC236}">
                <a16:creationId xmlns:a16="http://schemas.microsoft.com/office/drawing/2014/main" id="{BE477650-7ED3-66D1-F8C9-6B6014CEE0C5}"/>
              </a:ext>
            </a:extLst>
          </p:cNvPr>
          <p:cNvSpPr txBox="1"/>
          <p:nvPr/>
        </p:nvSpPr>
        <p:spPr>
          <a:xfrm>
            <a:off x="12807414" y="5514327"/>
            <a:ext cx="4795488" cy="1359548"/>
          </a:xfrm>
          <a:prstGeom prst="rect">
            <a:avLst/>
          </a:prstGeom>
          <a:solidFill>
            <a:srgbClr val="06204C">
              <a:alpha val="90000"/>
            </a:srgbClr>
          </a:solidFill>
        </p:spPr>
        <p:txBody>
          <a:bodyPr vert="horz" wrap="square" lIns="251999" tIns="216000" rIns="251999" bIns="216000" rtlCol="0">
            <a:spAutoFit/>
          </a:bodyPr>
          <a:lstStyle/>
          <a:p>
            <a:r>
              <a:rPr lang="en-GB" sz="2000" dirty="0">
                <a:solidFill>
                  <a:srgbClr val="FEFEFE"/>
                </a:solidFill>
                <a:effectLst/>
                <a:latin typeface="Euclid Flex B" panose="020B0504000000000000" pitchFamily="34" charset="77"/>
              </a:rPr>
              <a:t>Greater Lincolnshire has more than 4,000 high-technology agri-food SMEs.</a:t>
            </a:r>
          </a:p>
        </p:txBody>
      </p:sp>
      <p:sp>
        <p:nvSpPr>
          <p:cNvPr id="2" name="object 3">
            <a:extLst>
              <a:ext uri="{FF2B5EF4-FFF2-40B4-BE49-F238E27FC236}">
                <a16:creationId xmlns:a16="http://schemas.microsoft.com/office/drawing/2014/main" id="{9A38988D-3596-5F7B-8A04-A4BD83E0A690}"/>
              </a:ext>
            </a:extLst>
          </p:cNvPr>
          <p:cNvSpPr txBox="1"/>
          <p:nvPr/>
        </p:nvSpPr>
        <p:spPr>
          <a:xfrm>
            <a:off x="12807413" y="2911475"/>
            <a:ext cx="4795489" cy="2405989"/>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30% of UK food logistics starts or passes through Greater Lincolnshire.</a:t>
            </a:r>
          </a:p>
        </p:txBody>
      </p:sp>
    </p:spTree>
    <p:extLst>
      <p:ext uri="{BB962C8B-B14F-4D97-AF65-F5344CB8AC3E}">
        <p14:creationId xmlns:p14="http://schemas.microsoft.com/office/powerpoint/2010/main" val="80605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DFD50-8F05-BBAA-408A-DFAEE5ED1C2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397"/>
            <a:ext cx="20104096" cy="11308554"/>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Sustainability</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1579278"/>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682875"/>
            <a:ext cx="6248400" cy="6001643"/>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Moving toward net zero remains a key challenge for the food production supply chain. </a:t>
            </a:r>
            <a:r>
              <a:rPr lang="en-GB" sz="3200" dirty="0" err="1">
                <a:solidFill>
                  <a:schemeClr val="bg1"/>
                </a:solidFill>
                <a:effectLst/>
                <a:latin typeface="Arial" panose="020B0604020202020204" pitchFamily="34" charset="0"/>
                <a:cs typeface="Arial" panose="020B0604020202020204" pitchFamily="34" charset="0"/>
              </a:rPr>
              <a:t>Agritech</a:t>
            </a:r>
            <a:r>
              <a:rPr lang="en-GB" sz="3200" dirty="0">
                <a:solidFill>
                  <a:schemeClr val="bg1"/>
                </a:solidFill>
                <a:effectLst/>
                <a:latin typeface="Arial" panose="020B0604020202020204" pitchFamily="34" charset="0"/>
                <a:cs typeface="Arial" panose="020B0604020202020204" pitchFamily="34" charset="0"/>
              </a:rPr>
              <a:t> has sustainability at the core of its research goals, be it in farming, agri-food manufacturing, applied research, or the supply chain. For </a:t>
            </a:r>
            <a:r>
              <a:rPr lang="en-GB" sz="3200" dirty="0" err="1">
                <a:solidFill>
                  <a:schemeClr val="bg1"/>
                </a:solidFill>
                <a:effectLst/>
                <a:latin typeface="Arial" panose="020B0604020202020204" pitchFamily="34" charset="0"/>
                <a:cs typeface="Arial" panose="020B0604020202020204" pitchFamily="34" charset="0"/>
              </a:rPr>
              <a:t>agritech</a:t>
            </a:r>
            <a:r>
              <a:rPr lang="en-GB" sz="3200" dirty="0">
                <a:solidFill>
                  <a:schemeClr val="bg1"/>
                </a:solidFill>
                <a:effectLst/>
                <a:latin typeface="Arial" panose="020B0604020202020204" pitchFamily="34" charset="0"/>
                <a:cs typeface="Arial" panose="020B0604020202020204" pitchFamily="34" charset="0"/>
              </a:rPr>
              <a:t> businesses seeking to develop more sustainable methods of production, the Midlands is well placed to support your needs.</a:t>
            </a:r>
          </a:p>
        </p:txBody>
      </p:sp>
      <p:sp>
        <p:nvSpPr>
          <p:cNvPr id="14" name="object 2">
            <a:extLst>
              <a:ext uri="{FF2B5EF4-FFF2-40B4-BE49-F238E27FC236}">
                <a16:creationId xmlns:a16="http://schemas.microsoft.com/office/drawing/2014/main" id="{DF47C654-D857-4BAC-9807-D4500510E579}"/>
              </a:ext>
            </a:extLst>
          </p:cNvPr>
          <p:cNvSpPr/>
          <p:nvPr/>
        </p:nvSpPr>
        <p:spPr>
          <a:xfrm>
            <a:off x="10024918" y="2835274"/>
            <a:ext cx="154940" cy="2405989"/>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5" name="object 3">
            <a:extLst>
              <a:ext uri="{FF2B5EF4-FFF2-40B4-BE49-F238E27FC236}">
                <a16:creationId xmlns:a16="http://schemas.microsoft.com/office/drawing/2014/main" id="{C68CADA4-95B5-785A-4896-4E1291D694C5}"/>
              </a:ext>
            </a:extLst>
          </p:cNvPr>
          <p:cNvSpPr txBox="1"/>
          <p:nvPr/>
        </p:nvSpPr>
        <p:spPr>
          <a:xfrm>
            <a:off x="10348228" y="2835275"/>
            <a:ext cx="7924800" cy="2405989"/>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The Midlands also has a strong pipeline of high quality graduates and researchers, working in sustainable methods connected to </a:t>
            </a:r>
            <a:r>
              <a:rPr lang="en-GB" sz="3200" b="1" dirty="0" err="1">
                <a:solidFill>
                  <a:srgbClr val="FEFEFE"/>
                </a:solidFill>
                <a:effectLst/>
                <a:latin typeface="Arial" panose="020B0604020202020204" pitchFamily="34" charset="0"/>
                <a:cs typeface="Arial" panose="020B0604020202020204" pitchFamily="34" charset="0"/>
              </a:rPr>
              <a:t>agritech</a:t>
            </a:r>
            <a:r>
              <a:rPr lang="en-GB" sz="3200" b="1" dirty="0">
                <a:solidFill>
                  <a:srgbClr val="FEFEFE"/>
                </a:solidFill>
                <a:effectLst/>
                <a:latin typeface="Arial" panose="020B0604020202020204" pitchFamily="34" charset="0"/>
                <a:cs typeface="Arial" panose="020B0604020202020204" pitchFamily="34" charset="0"/>
              </a:rPr>
              <a:t>.</a:t>
            </a:r>
            <a:endParaRPr lang="en-GB" sz="3200" dirty="0">
              <a:solidFill>
                <a:srgbClr val="FEFEF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81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C56FD5-F940-9A18-D186-0F3566CF766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4" name="object 2">
            <a:extLst>
              <a:ext uri="{FF2B5EF4-FFF2-40B4-BE49-F238E27FC236}">
                <a16:creationId xmlns:a16="http://schemas.microsoft.com/office/drawing/2014/main" id="{5F490E34-BE7C-F9C2-E918-542E62314586}"/>
              </a:ext>
            </a:extLst>
          </p:cNvPr>
          <p:cNvSpPr/>
          <p:nvPr/>
        </p:nvSpPr>
        <p:spPr>
          <a:xfrm>
            <a:off x="0" y="0"/>
            <a:ext cx="20104100" cy="11309350"/>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72321"/>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8AD3DA04-0273-6D59-47AE-86B4361840EE}"/>
              </a:ext>
            </a:extLst>
          </p:cNvPr>
          <p:cNvSpPr txBox="1">
            <a:spLocks/>
          </p:cNvSpPr>
          <p:nvPr/>
        </p:nvSpPr>
        <p:spPr>
          <a:xfrm>
            <a:off x="2736850" y="4054475"/>
            <a:ext cx="8458200" cy="2871940"/>
          </a:xfrm>
          <a:prstGeom prst="rect">
            <a:avLst/>
          </a:prstGeom>
        </p:spPr>
        <p:txBody>
          <a:bodyPr vert="horz" wrap="square" lIns="0" tIns="100965" rIns="0" bIns="0" rtlCol="0">
            <a:spAutoFit/>
          </a:bodyPr>
          <a:lstStyle>
            <a:lvl1pPr>
              <a:defRPr>
                <a:latin typeface="+mj-lt"/>
                <a:ea typeface="+mj-ea"/>
                <a:cs typeface="+mj-cs"/>
              </a:defRPr>
            </a:lvl1pPr>
          </a:lstStyle>
          <a:p>
            <a:r>
              <a:rPr lang="en-GB" sz="6000" b="1" dirty="0">
                <a:solidFill>
                  <a:schemeClr val="bg1"/>
                </a:solidFill>
                <a:effectLst/>
                <a:latin typeface="Arial" panose="020B0604020202020204" pitchFamily="34" charset="0"/>
                <a:cs typeface="Arial" panose="020B0604020202020204" pitchFamily="34" charset="0"/>
              </a:rPr>
              <a:t>Invest in a partnership with Midlands universities</a:t>
            </a:r>
            <a:endParaRPr lang="en-GB" sz="6000" dirty="0">
              <a:solidFill>
                <a:schemeClr val="bg1"/>
              </a:solidFill>
              <a:effectLst/>
              <a:latin typeface="Arial" panose="020B0604020202020204" pitchFamily="34" charset="0"/>
              <a:cs typeface="Arial" panose="020B0604020202020204" pitchFamily="34" charset="0"/>
            </a:endParaRPr>
          </a:p>
        </p:txBody>
      </p:sp>
      <p:sp>
        <p:nvSpPr>
          <p:cNvPr id="6" name="object 12">
            <a:extLst>
              <a:ext uri="{FF2B5EF4-FFF2-40B4-BE49-F238E27FC236}">
                <a16:creationId xmlns:a16="http://schemas.microsoft.com/office/drawing/2014/main" id="{1930D72C-2080-BBF9-87A7-D6B8C1019EC5}"/>
              </a:ext>
            </a:extLst>
          </p:cNvPr>
          <p:cNvSpPr/>
          <p:nvPr/>
        </p:nvSpPr>
        <p:spPr>
          <a:xfrm>
            <a:off x="2206204" y="4054475"/>
            <a:ext cx="152400" cy="29718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2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2A974E-8BB1-80DD-40E7-DE98298E93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5943599"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Research translation</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1579278"/>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682875"/>
            <a:ext cx="6248400" cy="3046988"/>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Universities in the Midlands have an exceptional track-record of working with the world’s largest companies, helping translate fundamental research into industry-leading innovations. </a:t>
            </a:r>
          </a:p>
        </p:txBody>
      </p:sp>
      <p:sp>
        <p:nvSpPr>
          <p:cNvPr id="14" name="object 2">
            <a:extLst>
              <a:ext uri="{FF2B5EF4-FFF2-40B4-BE49-F238E27FC236}">
                <a16:creationId xmlns:a16="http://schemas.microsoft.com/office/drawing/2014/main" id="{DF47C654-D857-4BAC-9807-D4500510E579}"/>
              </a:ext>
            </a:extLst>
          </p:cNvPr>
          <p:cNvSpPr/>
          <p:nvPr/>
        </p:nvSpPr>
        <p:spPr>
          <a:xfrm>
            <a:off x="14376940" y="2682874"/>
            <a:ext cx="154940" cy="4314203"/>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dirty="0"/>
          </a:p>
        </p:txBody>
      </p:sp>
      <p:sp>
        <p:nvSpPr>
          <p:cNvPr id="15" name="object 3">
            <a:extLst>
              <a:ext uri="{FF2B5EF4-FFF2-40B4-BE49-F238E27FC236}">
                <a16:creationId xmlns:a16="http://schemas.microsoft.com/office/drawing/2014/main" id="{C68CADA4-95B5-785A-4896-4E1291D694C5}"/>
              </a:ext>
            </a:extLst>
          </p:cNvPr>
          <p:cNvSpPr txBox="1"/>
          <p:nvPr/>
        </p:nvSpPr>
        <p:spPr>
          <a:xfrm>
            <a:off x="14700250" y="2682875"/>
            <a:ext cx="4386240" cy="4314203"/>
          </a:xfrm>
          <a:prstGeom prst="rect">
            <a:avLst/>
          </a:prstGeom>
          <a:solidFill>
            <a:srgbClr val="06204C">
              <a:alpha val="90000"/>
            </a:srgbClr>
          </a:solidFill>
        </p:spPr>
        <p:txBody>
          <a:bodyPr vert="horz" wrap="square" lIns="251999" tIns="216000" rIns="251999" bIns="216000" rtlCol="0">
            <a:spAutoFit/>
          </a:bodyPr>
          <a:lstStyle/>
          <a:p>
            <a:r>
              <a:rPr lang="en-GB" sz="2000" dirty="0">
                <a:solidFill>
                  <a:srgbClr val="FEFEFE"/>
                </a:solidFill>
                <a:effectLst/>
                <a:latin typeface="Arial" panose="020B0604020202020204" pitchFamily="34" charset="0"/>
                <a:cs typeface="Arial" panose="020B0604020202020204" pitchFamily="34" charset="0"/>
              </a:rPr>
              <a:t>The University of Warwick </a:t>
            </a:r>
            <a:br>
              <a:rPr lang="en-GB" sz="2000" dirty="0">
                <a:solidFill>
                  <a:srgbClr val="FEFEFE"/>
                </a:solidFill>
                <a:effectLst/>
                <a:latin typeface="Arial" panose="020B0604020202020204" pitchFamily="34" charset="0"/>
                <a:cs typeface="Arial" panose="020B0604020202020204" pitchFamily="34" charset="0"/>
              </a:rPr>
            </a:br>
            <a:r>
              <a:rPr lang="en-GB" sz="2000" dirty="0">
                <a:solidFill>
                  <a:srgbClr val="FEFEFE"/>
                </a:solidFill>
                <a:effectLst/>
                <a:latin typeface="Arial" panose="020B0604020202020204" pitchFamily="34" charset="0"/>
                <a:cs typeface="Arial" panose="020B0604020202020204" pitchFamily="34" charset="0"/>
              </a:rPr>
              <a:t>and the University of Nottingham are both in the </a:t>
            </a:r>
            <a:br>
              <a:rPr lang="en-GB" sz="2000" dirty="0">
                <a:solidFill>
                  <a:srgbClr val="FEFEFE"/>
                </a:solidFill>
                <a:effectLst/>
                <a:latin typeface="Arial" panose="020B0604020202020204" pitchFamily="34" charset="0"/>
                <a:cs typeface="Arial" panose="020B0604020202020204" pitchFamily="34" charset="0"/>
              </a:rPr>
            </a:br>
            <a:r>
              <a:rPr lang="en-GB" sz="3200" b="1" dirty="0">
                <a:solidFill>
                  <a:srgbClr val="FEFEFE"/>
                </a:solidFill>
                <a:effectLst/>
                <a:latin typeface="Arial" panose="020B0604020202020204" pitchFamily="34" charset="0"/>
                <a:cs typeface="Arial" panose="020B0604020202020204" pitchFamily="34" charset="0"/>
              </a:rPr>
              <a:t>Top 5 recipients of the £885m of Innovate UK Funding allocated across the UK in the last 10 years. </a:t>
            </a:r>
            <a:endParaRPr lang="en-GB" sz="3200" dirty="0">
              <a:solidFill>
                <a:srgbClr val="FEFEF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2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C56FD5-F940-9A18-D186-0F3566CF766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2" name="object 2">
            <a:extLst>
              <a:ext uri="{FF2B5EF4-FFF2-40B4-BE49-F238E27FC236}">
                <a16:creationId xmlns:a16="http://schemas.microsoft.com/office/drawing/2014/main" id="{9BBBA7DF-7EF9-6F28-7C55-4D081BA4A76F}"/>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E60D192E-84A0-DE49-61D0-C272159AE02E}"/>
              </a:ext>
            </a:extLst>
          </p:cNvPr>
          <p:cNvSpPr txBox="1">
            <a:spLocks/>
          </p:cNvSpPr>
          <p:nvPr/>
        </p:nvSpPr>
        <p:spPr>
          <a:xfrm>
            <a:off x="1441450" y="587408"/>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Innovation</a:t>
            </a:r>
            <a:endParaRPr lang="en-GB" sz="4800" dirty="0">
              <a:solidFill>
                <a:schemeClr val="bg1"/>
              </a:solidFill>
              <a:effectLst/>
              <a:latin typeface="Arial" panose="020B0604020202020204" pitchFamily="34" charset="0"/>
              <a:cs typeface="Arial" panose="020B0604020202020204" pitchFamily="34" charset="0"/>
            </a:endParaRPr>
          </a:p>
        </p:txBody>
      </p:sp>
      <p:sp>
        <p:nvSpPr>
          <p:cNvPr id="4" name="object 12">
            <a:extLst>
              <a:ext uri="{FF2B5EF4-FFF2-40B4-BE49-F238E27FC236}">
                <a16:creationId xmlns:a16="http://schemas.microsoft.com/office/drawing/2014/main" id="{572D0C95-09C1-E1A5-9AB9-9778DFC17352}"/>
              </a:ext>
            </a:extLst>
          </p:cNvPr>
          <p:cNvSpPr/>
          <p:nvPr/>
        </p:nvSpPr>
        <p:spPr>
          <a:xfrm>
            <a:off x="910805" y="587408"/>
            <a:ext cx="152400" cy="8762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FE843CA-62EC-BEC0-1A23-2A4FEF26031F}"/>
              </a:ext>
            </a:extLst>
          </p:cNvPr>
          <p:cNvSpPr txBox="1"/>
          <p:nvPr/>
        </p:nvSpPr>
        <p:spPr>
          <a:xfrm>
            <a:off x="831850" y="2058095"/>
            <a:ext cx="6553199" cy="8463855"/>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Midlands universities have been supporting the innovation eco-system of their local and regional economies for decades. If your business is looking to access innovation support chains, our dedicated support programmes, funding and networks can help you do this. Through co-funded Government schemes like Knowledge Transfer Partnerships (KTPs), which is one of the most successful, long-running innovation schemes anywhere in the world, we help business of all sizes to innovate using the knowledge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and expertise of UK universities.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D5FD2-9DCB-32E4-2728-43102B3231E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 y="396"/>
            <a:ext cx="20104094" cy="11308553"/>
          </a:xfrm>
          <a:prstGeom prst="rect">
            <a:avLst/>
          </a:prstGeom>
        </p:spPr>
      </p:pic>
      <p:sp>
        <p:nvSpPr>
          <p:cNvPr id="2" name="object 3">
            <a:extLst>
              <a:ext uri="{FF2B5EF4-FFF2-40B4-BE49-F238E27FC236}">
                <a16:creationId xmlns:a16="http://schemas.microsoft.com/office/drawing/2014/main" id="{8A0A286A-94D6-33C7-4297-6D3FE9602E14}"/>
              </a:ext>
            </a:extLst>
          </p:cNvPr>
          <p:cNvSpPr txBox="1">
            <a:spLocks/>
          </p:cNvSpPr>
          <p:nvPr/>
        </p:nvSpPr>
        <p:spPr>
          <a:xfrm>
            <a:off x="1441451" y="587408"/>
            <a:ext cx="46481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06204C"/>
                </a:solidFill>
                <a:effectLst/>
                <a:latin typeface="Arial" panose="020B0604020202020204" pitchFamily="34" charset="0"/>
                <a:cs typeface="Arial" panose="020B0604020202020204" pitchFamily="34" charset="0"/>
              </a:rPr>
              <a:t>Co-location</a:t>
            </a:r>
            <a:endParaRPr lang="en-GB" sz="4800" dirty="0">
              <a:solidFill>
                <a:srgbClr val="06204C"/>
              </a:solidFill>
              <a:effectLst/>
              <a:latin typeface="Arial" panose="020B0604020202020204" pitchFamily="34" charset="0"/>
              <a:cs typeface="Arial" panose="020B0604020202020204" pitchFamily="34" charset="0"/>
            </a:endParaRPr>
          </a:p>
        </p:txBody>
      </p:sp>
      <p:sp>
        <p:nvSpPr>
          <p:cNvPr id="4" name="object 12">
            <a:extLst>
              <a:ext uri="{FF2B5EF4-FFF2-40B4-BE49-F238E27FC236}">
                <a16:creationId xmlns:a16="http://schemas.microsoft.com/office/drawing/2014/main" id="{071B2B8F-22A2-621E-A77D-D99F6BD818A8}"/>
              </a:ext>
            </a:extLst>
          </p:cNvPr>
          <p:cNvSpPr/>
          <p:nvPr/>
        </p:nvSpPr>
        <p:spPr>
          <a:xfrm>
            <a:off x="910805" y="587408"/>
            <a:ext cx="152400" cy="9524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 throwing graduation caps in the air&#10;&#10;Description automatically generated">
            <a:extLst>
              <a:ext uri="{FF2B5EF4-FFF2-40B4-BE49-F238E27FC236}">
                <a16:creationId xmlns:a16="http://schemas.microsoft.com/office/drawing/2014/main" id="{7EC42509-049F-2756-2595-A93C7BABC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4"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94424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5943599"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Regeneration </a:t>
            </a:r>
          </a:p>
          <a:p>
            <a:r>
              <a:rPr lang="en-GB" sz="4800" b="1" dirty="0">
                <a:solidFill>
                  <a:schemeClr val="bg1"/>
                </a:solidFill>
                <a:effectLst/>
                <a:latin typeface="Arial" panose="020B0604020202020204" pitchFamily="34" charset="0"/>
                <a:cs typeface="Arial" panose="020B0604020202020204" pitchFamily="34" charset="0"/>
              </a:rPr>
              <a:t>and integration</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1579278"/>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682875"/>
            <a:ext cx="7772400" cy="6986528"/>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Universities across the Midlands work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in partnership with the UK and Local Government to help drive economic growth through innovation and inward investment. Through a range of public-private partnerships, universities are involved in over 20 major economic development opportunities identified by the Midlands Investment Portfolio, worth over £10bn in Gross Development Value. In the West Midlands, universities work with the Combined Authority and Growth Company to host one of only three UK Innovation Accelerators. </a:t>
            </a:r>
          </a:p>
        </p:txBody>
      </p:sp>
    </p:spTree>
    <p:extLst>
      <p:ext uri="{BB962C8B-B14F-4D97-AF65-F5344CB8AC3E}">
        <p14:creationId xmlns:p14="http://schemas.microsoft.com/office/powerpoint/2010/main" val="168952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oup of people throwing graduation caps in the air&#10;&#10;Description automatically generated">
            <a:extLst>
              <a:ext uri="{FF2B5EF4-FFF2-40B4-BE49-F238E27FC236}">
                <a16:creationId xmlns:a16="http://schemas.microsoft.com/office/drawing/2014/main" id="{7EC42509-049F-2756-2595-A93C7BABC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4"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Talent</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948359"/>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49" y="2122778"/>
            <a:ext cx="5943599" cy="6986528"/>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Home to 20 universities, the Midlands hosts over 350,000 students and 100,000 graduates a year. Our universities will work in partnership with local economic growth organisations to develop tailored skills and training package – from degree apprenticeships, to dedicated training and skills programme, to industry-funded PhDs – to support the growth of future industries and your business.</a:t>
            </a:r>
          </a:p>
        </p:txBody>
      </p:sp>
    </p:spTree>
    <p:extLst>
      <p:ext uri="{BB962C8B-B14F-4D97-AF65-F5344CB8AC3E}">
        <p14:creationId xmlns:p14="http://schemas.microsoft.com/office/powerpoint/2010/main" val="408197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colorful lines on a black background&#10;&#10;Description automatically generated">
            <a:extLst>
              <a:ext uri="{FF2B5EF4-FFF2-40B4-BE49-F238E27FC236}">
                <a16:creationId xmlns:a16="http://schemas.microsoft.com/office/drawing/2014/main" id="{464CF89C-DA93-B143-42ED-8D0268AB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7"/>
            <a:ext cx="20104100" cy="11308554"/>
          </a:xfrm>
          <a:prstGeom prst="rect">
            <a:avLst/>
          </a:prstGeom>
        </p:spPr>
      </p:pic>
      <p:pic>
        <p:nvPicPr>
          <p:cNvPr id="13" name="Picture 12" descr="A logo on a black background&#10;&#10;Description automatically generated">
            <a:extLst>
              <a:ext uri="{FF2B5EF4-FFF2-40B4-BE49-F238E27FC236}">
                <a16:creationId xmlns:a16="http://schemas.microsoft.com/office/drawing/2014/main" id="{8688D30F-2F34-EBBD-9D0D-FA9BB57AE5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449" y="3825875"/>
            <a:ext cx="7599405" cy="3124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6204C"/>
        </a:solidFill>
        <a:effectLst/>
      </p:bgPr>
    </p:bg>
    <p:spTree>
      <p:nvGrpSpPr>
        <p:cNvPr id="1" name=""/>
        <p:cNvGrpSpPr/>
        <p:nvPr/>
      </p:nvGrpSpPr>
      <p:grpSpPr>
        <a:xfrm>
          <a:off x="0" y="0"/>
          <a:ext cx="0" cy="0"/>
          <a:chOff x="0" y="0"/>
          <a:chExt cx="0" cy="0"/>
        </a:xfrm>
      </p:grpSpPr>
      <p:sp>
        <p:nvSpPr>
          <p:cNvPr id="2" name="object 12">
            <a:extLst>
              <a:ext uri="{FF2B5EF4-FFF2-40B4-BE49-F238E27FC236}">
                <a16:creationId xmlns:a16="http://schemas.microsoft.com/office/drawing/2014/main" id="{E5DE1364-3502-F5D4-5AC1-414C2875E4C2}"/>
              </a:ext>
            </a:extLst>
          </p:cNvPr>
          <p:cNvSpPr/>
          <p:nvPr/>
        </p:nvSpPr>
        <p:spPr>
          <a:xfrm>
            <a:off x="5861050" y="2987675"/>
            <a:ext cx="154940" cy="4869359"/>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EEDB138-8CF5-A434-005C-84AADE8D3BB1}"/>
              </a:ext>
            </a:extLst>
          </p:cNvPr>
          <p:cNvSpPr txBox="1"/>
          <p:nvPr/>
        </p:nvSpPr>
        <p:spPr>
          <a:xfrm>
            <a:off x="6775450" y="3216275"/>
            <a:ext cx="9753600" cy="4524315"/>
          </a:xfrm>
          <a:prstGeom prst="rect">
            <a:avLst/>
          </a:prstGeom>
          <a:noFill/>
        </p:spPr>
        <p:txBody>
          <a:bodyPr wrap="square" rtlCol="0">
            <a:spAutoFit/>
          </a:bodyPr>
          <a:lstStyle/>
          <a:p>
            <a:r>
              <a:rPr lang="en-GB" sz="7200" b="1" dirty="0">
                <a:solidFill>
                  <a:srgbClr val="71CAF2"/>
                </a:solidFill>
                <a:effectLst/>
                <a:latin typeface="Arial" panose="020B0604020202020204" pitchFamily="34" charset="0"/>
                <a:cs typeface="Arial" panose="020B0604020202020204" pitchFamily="34" charset="0"/>
              </a:rPr>
              <a:t>Forge the future </a:t>
            </a:r>
            <a:br>
              <a:rPr lang="en-GB" sz="7200" b="1" dirty="0">
                <a:solidFill>
                  <a:srgbClr val="71CAF2"/>
                </a:solidFill>
                <a:effectLst/>
                <a:latin typeface="Arial" panose="020B0604020202020204" pitchFamily="34" charset="0"/>
                <a:cs typeface="Arial" panose="020B0604020202020204" pitchFamily="34" charset="0"/>
              </a:rPr>
            </a:br>
            <a:r>
              <a:rPr lang="en-GB" sz="7200" b="1" dirty="0">
                <a:solidFill>
                  <a:srgbClr val="71CAF2"/>
                </a:solidFill>
                <a:effectLst/>
                <a:latin typeface="Arial" panose="020B0604020202020204" pitchFamily="34" charset="0"/>
                <a:cs typeface="Arial" panose="020B0604020202020204" pitchFamily="34" charset="0"/>
              </a:rPr>
              <a:t>of </a:t>
            </a:r>
            <a:r>
              <a:rPr lang="en-GB" sz="7200" b="1" dirty="0" err="1">
                <a:solidFill>
                  <a:srgbClr val="71CAF2"/>
                </a:solidFill>
                <a:effectLst/>
                <a:latin typeface="Arial" panose="020B0604020202020204" pitchFamily="34" charset="0"/>
                <a:cs typeface="Arial" panose="020B0604020202020204" pitchFamily="34" charset="0"/>
              </a:rPr>
              <a:t>agritech</a:t>
            </a:r>
            <a:r>
              <a:rPr lang="en-GB" sz="7200" b="1" dirty="0">
                <a:solidFill>
                  <a:srgbClr val="71CAF2"/>
                </a:solidFill>
                <a:effectLst/>
                <a:latin typeface="Arial" panose="020B0604020202020204" pitchFamily="34" charset="0"/>
                <a:cs typeface="Arial" panose="020B0604020202020204" pitchFamily="34" charset="0"/>
              </a:rPr>
              <a:t> with universities in </a:t>
            </a:r>
            <a:br>
              <a:rPr lang="en-GB" sz="7200" b="1" dirty="0">
                <a:solidFill>
                  <a:srgbClr val="71CAF2"/>
                </a:solidFill>
                <a:effectLst/>
                <a:latin typeface="Arial" panose="020B0604020202020204" pitchFamily="34" charset="0"/>
                <a:cs typeface="Arial" panose="020B0604020202020204" pitchFamily="34" charset="0"/>
              </a:rPr>
            </a:br>
            <a:r>
              <a:rPr lang="en-GB" sz="7200" b="1" dirty="0">
                <a:solidFill>
                  <a:srgbClr val="71CAF2"/>
                </a:solidFill>
                <a:effectLst/>
                <a:latin typeface="Arial" panose="020B0604020202020204" pitchFamily="34" charset="0"/>
                <a:cs typeface="Arial" panose="020B0604020202020204" pitchFamily="34" charset="0"/>
              </a:rPr>
              <a:t>the Midlands</a:t>
            </a:r>
            <a:endParaRPr lang="en-GB" sz="7200" dirty="0">
              <a:solidFill>
                <a:srgbClr val="71CAF2"/>
              </a:solidFill>
              <a:effectLst/>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colorful lines on a black background&#10;&#10;Description automatically generated">
            <a:extLst>
              <a:ext uri="{FF2B5EF4-FFF2-40B4-BE49-F238E27FC236}">
                <a16:creationId xmlns:a16="http://schemas.microsoft.com/office/drawing/2014/main" id="{464CF89C-DA93-B143-42ED-8D0268ABE8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7"/>
            <a:ext cx="20104100" cy="11308554"/>
          </a:xfrm>
          <a:prstGeom prst="rect">
            <a:avLst/>
          </a:prstGeom>
        </p:spPr>
      </p:pic>
      <p:sp>
        <p:nvSpPr>
          <p:cNvPr id="2" name="object 2">
            <a:extLst>
              <a:ext uri="{FF2B5EF4-FFF2-40B4-BE49-F238E27FC236}">
                <a16:creationId xmlns:a16="http://schemas.microsoft.com/office/drawing/2014/main" id="{A6CE60E1-0675-4292-A93B-C41DF61C2261}"/>
              </a:ext>
            </a:extLst>
          </p:cNvPr>
          <p:cNvSpPr/>
          <p:nvPr/>
        </p:nvSpPr>
        <p:spPr>
          <a:xfrm>
            <a:off x="0" y="0"/>
            <a:ext cx="1622425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tx1">
              <a:alpha val="51000"/>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7C874E69-836A-671F-9EF5-EC77CAA91D0F}"/>
              </a:ext>
            </a:extLst>
          </p:cNvPr>
          <p:cNvSpPr txBox="1">
            <a:spLocks noGrp="1"/>
          </p:cNvSpPr>
          <p:nvPr>
            <p:ph type="title"/>
          </p:nvPr>
        </p:nvSpPr>
        <p:spPr>
          <a:xfrm>
            <a:off x="1060450" y="1006475"/>
            <a:ext cx="15163800" cy="2102499"/>
          </a:xfrm>
          <a:prstGeom prst="rect">
            <a:avLst/>
          </a:prstGeom>
        </p:spPr>
        <p:txBody>
          <a:bodyPr vert="horz" wrap="square" lIns="0" tIns="100965" rIns="0" bIns="0" rtlCol="0">
            <a:spAutoFit/>
          </a:bodyPr>
          <a:lstStyle/>
          <a:p>
            <a:pPr marR="5080">
              <a:lnSpc>
                <a:spcPts val="4980"/>
              </a:lnSpc>
              <a:spcBef>
                <a:spcPts val="600"/>
              </a:spcBef>
            </a:pPr>
            <a:r>
              <a:rPr sz="4800" dirty="0">
                <a:latin typeface="Arial" panose="020B0604020202020204" pitchFamily="34" charset="0"/>
                <a:cs typeface="Arial" panose="020B0604020202020204" pitchFamily="34" charset="0"/>
              </a:rPr>
              <a:t>Midlands</a:t>
            </a:r>
            <a:r>
              <a:rPr sz="4800" spc="-40"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Mindforge</a:t>
            </a:r>
            <a:r>
              <a:rPr sz="4800" spc="-3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a:t>
            </a:r>
            <a:r>
              <a:rPr sz="4800" spc="-3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£250m</a:t>
            </a:r>
            <a:r>
              <a:rPr sz="4800" spc="-3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patient</a:t>
            </a:r>
            <a:r>
              <a:rPr sz="4800" spc="-35" dirty="0">
                <a:latin typeface="Arial" panose="020B0604020202020204" pitchFamily="34" charset="0"/>
                <a:cs typeface="Arial" panose="020B0604020202020204" pitchFamily="34" charset="0"/>
              </a:rPr>
              <a:t> </a:t>
            </a:r>
            <a:r>
              <a:rPr sz="4800" spc="-10" dirty="0">
                <a:latin typeface="Arial" panose="020B0604020202020204" pitchFamily="34" charset="0"/>
                <a:cs typeface="Arial" panose="020B0604020202020204" pitchFamily="34" charset="0"/>
              </a:rPr>
              <a:t>capital </a:t>
            </a:r>
            <a:r>
              <a:rPr sz="4800" dirty="0">
                <a:latin typeface="Arial" panose="020B0604020202020204" pitchFamily="34" charset="0"/>
                <a:cs typeface="Arial" panose="020B0604020202020204" pitchFamily="34" charset="0"/>
              </a:rPr>
              <a:t>fund</a:t>
            </a:r>
            <a:r>
              <a:rPr sz="4800" spc="-10"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combining</a:t>
            </a:r>
            <a:r>
              <a:rPr sz="4800" spc="-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the</a:t>
            </a:r>
            <a:r>
              <a:rPr sz="4800" spc="-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spinout</a:t>
            </a:r>
            <a:r>
              <a:rPr sz="4800" spc="-5" dirty="0">
                <a:latin typeface="Arial" panose="020B0604020202020204" pitchFamily="34" charset="0"/>
                <a:cs typeface="Arial" panose="020B0604020202020204" pitchFamily="34" charset="0"/>
              </a:rPr>
              <a:t> </a:t>
            </a:r>
            <a:r>
              <a:rPr sz="4800" spc="-10" dirty="0" err="1">
                <a:latin typeface="Arial" panose="020B0604020202020204" pitchFamily="34" charset="0"/>
                <a:cs typeface="Arial" panose="020B0604020202020204" pitchFamily="34" charset="0"/>
              </a:rPr>
              <a:t>portfolios</a:t>
            </a:r>
            <a:r>
              <a:rPr sz="4800" dirty="0" err="1">
                <a:latin typeface="Arial" panose="020B0604020202020204" pitchFamily="34" charset="0"/>
                <a:cs typeface="Arial" panose="020B0604020202020204" pitchFamily="34" charset="0"/>
              </a:rPr>
              <a:t>of</a:t>
            </a:r>
            <a:r>
              <a:rPr sz="4800" spc="-8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eight</a:t>
            </a:r>
            <a:r>
              <a:rPr sz="4800" spc="-20"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leading</a:t>
            </a:r>
            <a:r>
              <a:rPr sz="4800" spc="-20" dirty="0">
                <a:latin typeface="Arial" panose="020B0604020202020204" pitchFamily="34" charset="0"/>
                <a:cs typeface="Arial" panose="020B0604020202020204" pitchFamily="34" charset="0"/>
              </a:rPr>
              <a:t> </a:t>
            </a:r>
            <a:br>
              <a:rPr lang="en-GB" sz="4800" spc="-20" dirty="0">
                <a:latin typeface="Arial" panose="020B0604020202020204" pitchFamily="34" charset="0"/>
                <a:cs typeface="Arial" panose="020B0604020202020204" pitchFamily="34" charset="0"/>
              </a:rPr>
            </a:br>
            <a:r>
              <a:rPr sz="4800" dirty="0">
                <a:latin typeface="Arial" panose="020B0604020202020204" pitchFamily="34" charset="0"/>
                <a:cs typeface="Arial" panose="020B0604020202020204" pitchFamily="34" charset="0"/>
              </a:rPr>
              <a:t>UK</a:t>
            </a:r>
            <a:r>
              <a:rPr sz="4800" spc="-95" dirty="0">
                <a:latin typeface="Arial" panose="020B0604020202020204" pitchFamily="34" charset="0"/>
                <a:cs typeface="Arial" panose="020B0604020202020204" pitchFamily="34" charset="0"/>
              </a:rPr>
              <a:t> </a:t>
            </a:r>
            <a:r>
              <a:rPr sz="4800" spc="-10" dirty="0">
                <a:latin typeface="Arial" panose="020B0604020202020204" pitchFamily="34" charset="0"/>
                <a:cs typeface="Arial" panose="020B0604020202020204" pitchFamily="34" charset="0"/>
              </a:rPr>
              <a:t>universities</a:t>
            </a:r>
          </a:p>
        </p:txBody>
      </p:sp>
      <p:sp>
        <p:nvSpPr>
          <p:cNvPr id="4" name="object 4">
            <a:extLst>
              <a:ext uri="{FF2B5EF4-FFF2-40B4-BE49-F238E27FC236}">
                <a16:creationId xmlns:a16="http://schemas.microsoft.com/office/drawing/2014/main" id="{125B4397-7C31-5C93-C8F2-7B1F3EBF8675}"/>
              </a:ext>
            </a:extLst>
          </p:cNvPr>
          <p:cNvSpPr txBox="1">
            <a:spLocks noGrp="1"/>
          </p:cNvSpPr>
          <p:nvPr>
            <p:ph type="body" idx="1"/>
          </p:nvPr>
        </p:nvSpPr>
        <p:spPr>
          <a:xfrm>
            <a:off x="1060450" y="3593511"/>
            <a:ext cx="13716000" cy="5944256"/>
          </a:xfrm>
          <a:prstGeom prst="rect">
            <a:avLst/>
          </a:prstGeom>
        </p:spPr>
        <p:txBody>
          <a:bodyPr vert="horz" wrap="square" lIns="0" tIns="11430" rIns="0" bIns="0" rtlCol="0">
            <a:spAutoFit/>
          </a:bodyPr>
          <a:lstStyle/>
          <a:p>
            <a:pPr marL="12700" marR="266065">
              <a:lnSpc>
                <a:spcPct val="101499"/>
              </a:lnSpc>
              <a:spcBef>
                <a:spcPts val="90"/>
              </a:spcBef>
            </a:pPr>
            <a:r>
              <a:rPr sz="3200" dirty="0">
                <a:latin typeface="Arial" panose="020B0604020202020204" pitchFamily="34" charset="0"/>
                <a:cs typeface="Arial" panose="020B0604020202020204" pitchFamily="34" charset="0"/>
              </a:rPr>
              <a:t>Midlands</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Mindforge</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is</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an</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ambitious,</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patient</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capital</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investment</a:t>
            </a:r>
            <a:r>
              <a:rPr sz="3200" spc="4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company</a:t>
            </a:r>
            <a:r>
              <a:rPr sz="3200" spc="5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aiming</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to</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transform</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ground-breaking</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science</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and</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technology into</a:t>
            </a:r>
            <a:r>
              <a:rPr sz="3200" spc="4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successful </a:t>
            </a:r>
            <a:r>
              <a:rPr sz="3200" dirty="0">
                <a:latin typeface="Arial" panose="020B0604020202020204" pitchFamily="34" charset="0"/>
                <a:cs typeface="Arial" panose="020B0604020202020204" pitchFamily="34" charset="0"/>
              </a:rPr>
              <a:t>businesses with</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the</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potential</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to</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positively impact</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our</a:t>
            </a:r>
            <a:r>
              <a:rPr sz="3200" spc="-5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world</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and</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accelerate</a:t>
            </a:r>
            <a:r>
              <a:rPr sz="3200" spc="10" dirty="0">
                <a:latin typeface="Arial" panose="020B0604020202020204" pitchFamily="34" charset="0"/>
                <a:cs typeface="Arial" panose="020B0604020202020204" pitchFamily="34" charset="0"/>
              </a:rPr>
              <a:t> </a:t>
            </a:r>
            <a:r>
              <a:rPr sz="3200" spc="-25" dirty="0">
                <a:latin typeface="Arial" panose="020B0604020202020204" pitchFamily="34" charset="0"/>
                <a:cs typeface="Arial" panose="020B0604020202020204" pitchFamily="34" charset="0"/>
              </a:rPr>
              <a:t>the </a:t>
            </a:r>
            <a:r>
              <a:rPr sz="3200" dirty="0">
                <a:latin typeface="Arial" panose="020B0604020202020204" pitchFamily="34" charset="0"/>
                <a:cs typeface="Arial" panose="020B0604020202020204" pitchFamily="34" charset="0"/>
              </a:rPr>
              <a:t>commercialisation</a:t>
            </a:r>
            <a:r>
              <a:rPr sz="3200" spc="3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of</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research</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from</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our</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partner</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universities</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Aston,</a:t>
            </a:r>
            <a:r>
              <a:rPr sz="3200" spc="4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Birmingham, </a:t>
            </a:r>
            <a:r>
              <a:rPr sz="3200" dirty="0">
                <a:latin typeface="Arial" panose="020B0604020202020204" pitchFamily="34" charset="0"/>
                <a:cs typeface="Arial" panose="020B0604020202020204" pitchFamily="34" charset="0"/>
              </a:rPr>
              <a:t>Cranfield,</a:t>
            </a:r>
            <a:r>
              <a:rPr sz="3200" spc="3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Keele,</a:t>
            </a:r>
            <a:r>
              <a:rPr sz="3200" spc="3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Leicester,</a:t>
            </a:r>
            <a:r>
              <a:rPr sz="3200" spc="3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Loughborough,</a:t>
            </a:r>
            <a:r>
              <a:rPr sz="3200" spc="3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Nottingham,</a:t>
            </a:r>
            <a:r>
              <a:rPr sz="3200" spc="3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and</a:t>
            </a:r>
            <a:r>
              <a:rPr sz="3200" spc="-2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Warwick.</a:t>
            </a:r>
          </a:p>
          <a:p>
            <a:pPr>
              <a:lnSpc>
                <a:spcPct val="100000"/>
              </a:lnSpc>
              <a:spcBef>
                <a:spcPts val="30"/>
              </a:spcBef>
            </a:pPr>
            <a:endParaRPr sz="3200" dirty="0">
              <a:latin typeface="Arial" panose="020B0604020202020204" pitchFamily="34" charset="0"/>
              <a:cs typeface="Arial" panose="020B0604020202020204" pitchFamily="34" charset="0"/>
            </a:endParaRPr>
          </a:p>
          <a:p>
            <a:pPr marL="12700" marR="951865">
              <a:lnSpc>
                <a:spcPct val="101499"/>
              </a:lnSpc>
              <a:spcBef>
                <a:spcPts val="5"/>
              </a:spcBef>
            </a:pPr>
            <a:r>
              <a:rPr sz="3200" dirty="0">
                <a:latin typeface="Arial" panose="020B0604020202020204" pitchFamily="34" charset="0"/>
                <a:cs typeface="Arial" panose="020B0604020202020204" pitchFamily="34" charset="0"/>
              </a:rPr>
              <a:t>By providing</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capital</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and</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company-building</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skills</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to</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university spinouts</a:t>
            </a:r>
            <a:r>
              <a:rPr sz="3200" spc="45" dirty="0">
                <a:latin typeface="Arial" panose="020B0604020202020204" pitchFamily="34" charset="0"/>
                <a:cs typeface="Arial" panose="020B0604020202020204" pitchFamily="34" charset="0"/>
              </a:rPr>
              <a:t> </a:t>
            </a:r>
            <a:r>
              <a:rPr sz="3200" spc="-25" dirty="0">
                <a:latin typeface="Arial" panose="020B0604020202020204" pitchFamily="34" charset="0"/>
                <a:cs typeface="Arial" panose="020B0604020202020204" pitchFamily="34" charset="0"/>
              </a:rPr>
              <a:t>and </a:t>
            </a:r>
            <a:r>
              <a:rPr sz="3200" dirty="0">
                <a:latin typeface="Arial" panose="020B0604020202020204" pitchFamily="34" charset="0"/>
                <a:cs typeface="Arial" panose="020B0604020202020204" pitchFamily="34" charset="0"/>
              </a:rPr>
              <a:t>early-stage</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IP</a:t>
            </a:r>
            <a:r>
              <a:rPr sz="3200" spc="-2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rich</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businesses</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in</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the</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Midlands,</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we</a:t>
            </a:r>
            <a:r>
              <a:rPr sz="3200" spc="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will</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build</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the</a:t>
            </a:r>
            <a:r>
              <a:rPr sz="3200" spc="45"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foundations </a:t>
            </a:r>
            <a:r>
              <a:rPr sz="3200" dirty="0">
                <a:latin typeface="Arial" panose="020B0604020202020204" pitchFamily="34" charset="0"/>
                <a:cs typeface="Arial" panose="020B0604020202020204" pitchFamily="34" charset="0"/>
              </a:rPr>
              <a:t>of</a:t>
            </a:r>
            <a:r>
              <a:rPr sz="3200" spc="-2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a:t>
            </a:r>
            <a:r>
              <a:rPr sz="3200" spc="3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new</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technology</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eco-system</a:t>
            </a:r>
            <a:r>
              <a:rPr sz="3200" spc="3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in the</a:t>
            </a:r>
            <a:r>
              <a:rPr sz="3200" spc="3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region</a:t>
            </a:r>
            <a:r>
              <a:rPr sz="3200" spc="3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and</a:t>
            </a:r>
            <a:r>
              <a:rPr sz="3200" spc="30" dirty="0">
                <a:latin typeface="Arial" panose="020B0604020202020204" pitchFamily="34" charset="0"/>
                <a:cs typeface="Arial" panose="020B0604020202020204" pitchFamily="34" charset="0"/>
              </a:rPr>
              <a:t> </a:t>
            </a:r>
            <a:br>
              <a:rPr lang="en-GB" sz="3200" spc="30" dirty="0">
                <a:latin typeface="Arial" panose="020B0604020202020204" pitchFamily="34" charset="0"/>
                <a:cs typeface="Arial" panose="020B0604020202020204" pitchFamily="34" charset="0"/>
              </a:rPr>
            </a:br>
            <a:r>
              <a:rPr sz="3200" dirty="0">
                <a:latin typeface="Arial" panose="020B0604020202020204" pitchFamily="34" charset="0"/>
                <a:cs typeface="Arial" panose="020B0604020202020204" pitchFamily="34" charset="0"/>
              </a:rPr>
              <a:t>create</a:t>
            </a:r>
            <a:r>
              <a:rPr sz="3200" spc="3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companies </a:t>
            </a:r>
            <a:r>
              <a:rPr sz="3200" spc="-20" dirty="0">
                <a:latin typeface="Arial" panose="020B0604020202020204" pitchFamily="34" charset="0"/>
                <a:cs typeface="Arial" panose="020B0604020202020204" pitchFamily="34" charset="0"/>
              </a:rPr>
              <a:t>that </a:t>
            </a:r>
            <a:r>
              <a:rPr sz="3200" dirty="0">
                <a:latin typeface="Arial" panose="020B0604020202020204" pitchFamily="34" charset="0"/>
                <a:cs typeface="Arial" panose="020B0604020202020204" pitchFamily="34" charset="0"/>
              </a:rPr>
              <a:t>can</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drive</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economic</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growth whilst</a:t>
            </a:r>
            <a:r>
              <a:rPr sz="3200" spc="4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delivering</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real-world</a:t>
            </a:r>
            <a:r>
              <a:rPr sz="3200" spc="4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impact.</a:t>
            </a:r>
            <a:endParaRPr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8E2F779-43C5-AAEF-53A4-A73888465FFC}"/>
              </a:ext>
            </a:extLst>
          </p:cNvPr>
          <p:cNvSpPr txBox="1"/>
          <p:nvPr/>
        </p:nvSpPr>
        <p:spPr>
          <a:xfrm>
            <a:off x="1060450" y="10174705"/>
            <a:ext cx="12344400" cy="461665"/>
          </a:xfrm>
          <a:prstGeom prst="rect">
            <a:avLst/>
          </a:prstGeom>
          <a:noFill/>
        </p:spPr>
        <p:txBody>
          <a:bodyPr wrap="square">
            <a:spAutoFit/>
          </a:bodyPr>
          <a:lstStyle/>
          <a:p>
            <a:pPr marL="12700">
              <a:lnSpc>
                <a:spcPct val="100000"/>
              </a:lnSpc>
            </a:pPr>
            <a:r>
              <a:rPr lang="en-GB" sz="2400" spc="-10" dirty="0" err="1">
                <a:solidFill>
                  <a:srgbClr val="F04E33"/>
                </a:solidFill>
                <a:latin typeface="Arial" panose="020B0604020202020204" pitchFamily="34" charset="0"/>
                <a:cs typeface="Arial" panose="020B0604020202020204" pitchFamily="34" charset="0"/>
              </a:rPr>
              <a:t>enquiries@midlandsmindforg</a:t>
            </a:r>
            <a:endParaRPr lang="en-GB" sz="2400" spc="-10" dirty="0">
              <a:solidFill>
                <a:srgbClr val="F04E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91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colorful lines on a black background&#10;&#10;Description automatically generated">
            <a:extLst>
              <a:ext uri="{FF2B5EF4-FFF2-40B4-BE49-F238E27FC236}">
                <a16:creationId xmlns:a16="http://schemas.microsoft.com/office/drawing/2014/main" id="{464CF89C-DA93-B143-42ED-8D0268ABE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0" cy="11308554"/>
          </a:xfrm>
          <a:prstGeom prst="rect">
            <a:avLst/>
          </a:prstGeom>
        </p:spPr>
      </p:pic>
      <p:sp>
        <p:nvSpPr>
          <p:cNvPr id="2" name="object 2">
            <a:extLst>
              <a:ext uri="{FF2B5EF4-FFF2-40B4-BE49-F238E27FC236}">
                <a16:creationId xmlns:a16="http://schemas.microsoft.com/office/drawing/2014/main" id="{A6CE60E1-0675-4292-A93B-C41DF61C2261}"/>
              </a:ext>
            </a:extLst>
          </p:cNvPr>
          <p:cNvSpPr/>
          <p:nvPr/>
        </p:nvSpPr>
        <p:spPr>
          <a:xfrm>
            <a:off x="0" y="0"/>
            <a:ext cx="1622425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tx1">
              <a:alpha val="51000"/>
            </a:scheme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7C874E69-836A-671F-9EF5-EC77CAA91D0F}"/>
              </a:ext>
            </a:extLst>
          </p:cNvPr>
          <p:cNvSpPr txBox="1">
            <a:spLocks noGrp="1"/>
          </p:cNvSpPr>
          <p:nvPr>
            <p:ph type="title"/>
          </p:nvPr>
        </p:nvSpPr>
        <p:spPr>
          <a:xfrm>
            <a:off x="1060450" y="1006475"/>
            <a:ext cx="15163800" cy="2102499"/>
          </a:xfrm>
          <a:prstGeom prst="rect">
            <a:avLst/>
          </a:prstGeom>
        </p:spPr>
        <p:txBody>
          <a:bodyPr vert="horz" wrap="square" lIns="0" tIns="100965" rIns="0" bIns="0" rtlCol="0">
            <a:spAutoFit/>
          </a:bodyPr>
          <a:lstStyle/>
          <a:p>
            <a:pPr marR="5080">
              <a:lnSpc>
                <a:spcPts val="4980"/>
              </a:lnSpc>
              <a:spcBef>
                <a:spcPts val="600"/>
              </a:spcBef>
            </a:pPr>
            <a:r>
              <a:rPr sz="4800" dirty="0">
                <a:latin typeface="Arial" panose="020B0604020202020204" pitchFamily="34" charset="0"/>
                <a:cs typeface="Arial" panose="020B0604020202020204" pitchFamily="34" charset="0"/>
              </a:rPr>
              <a:t>Midlands</a:t>
            </a:r>
            <a:r>
              <a:rPr sz="4800" spc="-40"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Mindforge</a:t>
            </a:r>
            <a:r>
              <a:rPr sz="4800" spc="-3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a:t>
            </a:r>
            <a:r>
              <a:rPr sz="4800" spc="-3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£250m</a:t>
            </a:r>
            <a:r>
              <a:rPr sz="4800" spc="-3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patient</a:t>
            </a:r>
            <a:r>
              <a:rPr sz="4800" spc="-35" dirty="0">
                <a:latin typeface="Arial" panose="020B0604020202020204" pitchFamily="34" charset="0"/>
                <a:cs typeface="Arial" panose="020B0604020202020204" pitchFamily="34" charset="0"/>
              </a:rPr>
              <a:t> </a:t>
            </a:r>
            <a:r>
              <a:rPr sz="4800" spc="-10" dirty="0">
                <a:latin typeface="Arial" panose="020B0604020202020204" pitchFamily="34" charset="0"/>
                <a:cs typeface="Arial" panose="020B0604020202020204" pitchFamily="34" charset="0"/>
              </a:rPr>
              <a:t>capital </a:t>
            </a:r>
            <a:r>
              <a:rPr sz="4800" dirty="0">
                <a:latin typeface="Arial" panose="020B0604020202020204" pitchFamily="34" charset="0"/>
                <a:cs typeface="Arial" panose="020B0604020202020204" pitchFamily="34" charset="0"/>
              </a:rPr>
              <a:t>fund</a:t>
            </a:r>
            <a:r>
              <a:rPr sz="4800" spc="-10"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combining</a:t>
            </a:r>
            <a:r>
              <a:rPr sz="4800" spc="-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the</a:t>
            </a:r>
            <a:r>
              <a:rPr sz="4800" spc="-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spinout</a:t>
            </a:r>
            <a:r>
              <a:rPr sz="4800" spc="-5" dirty="0">
                <a:latin typeface="Arial" panose="020B0604020202020204" pitchFamily="34" charset="0"/>
                <a:cs typeface="Arial" panose="020B0604020202020204" pitchFamily="34" charset="0"/>
              </a:rPr>
              <a:t> </a:t>
            </a:r>
            <a:r>
              <a:rPr sz="4800" spc="-10" dirty="0" err="1">
                <a:latin typeface="Arial" panose="020B0604020202020204" pitchFamily="34" charset="0"/>
                <a:cs typeface="Arial" panose="020B0604020202020204" pitchFamily="34" charset="0"/>
              </a:rPr>
              <a:t>portfolios</a:t>
            </a:r>
            <a:r>
              <a:rPr sz="4800" dirty="0" err="1">
                <a:latin typeface="Arial" panose="020B0604020202020204" pitchFamily="34" charset="0"/>
                <a:cs typeface="Arial" panose="020B0604020202020204" pitchFamily="34" charset="0"/>
              </a:rPr>
              <a:t>of</a:t>
            </a:r>
            <a:r>
              <a:rPr sz="4800" spc="-85"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eight</a:t>
            </a:r>
            <a:r>
              <a:rPr sz="4800" spc="-20" dirty="0">
                <a:latin typeface="Arial" panose="020B0604020202020204" pitchFamily="34" charset="0"/>
                <a:cs typeface="Arial" panose="020B0604020202020204" pitchFamily="34" charset="0"/>
              </a:rPr>
              <a:t> </a:t>
            </a:r>
            <a:r>
              <a:rPr sz="4800" dirty="0">
                <a:latin typeface="Arial" panose="020B0604020202020204" pitchFamily="34" charset="0"/>
                <a:cs typeface="Arial" panose="020B0604020202020204" pitchFamily="34" charset="0"/>
              </a:rPr>
              <a:t>leading</a:t>
            </a:r>
            <a:r>
              <a:rPr sz="4800" spc="-20" dirty="0">
                <a:latin typeface="Arial" panose="020B0604020202020204" pitchFamily="34" charset="0"/>
                <a:cs typeface="Arial" panose="020B0604020202020204" pitchFamily="34" charset="0"/>
              </a:rPr>
              <a:t> </a:t>
            </a:r>
            <a:br>
              <a:rPr lang="en-GB" sz="4800" spc="-20" dirty="0">
                <a:latin typeface="Arial" panose="020B0604020202020204" pitchFamily="34" charset="0"/>
                <a:cs typeface="Arial" panose="020B0604020202020204" pitchFamily="34" charset="0"/>
              </a:rPr>
            </a:br>
            <a:r>
              <a:rPr sz="4800" dirty="0">
                <a:latin typeface="Arial" panose="020B0604020202020204" pitchFamily="34" charset="0"/>
                <a:cs typeface="Arial" panose="020B0604020202020204" pitchFamily="34" charset="0"/>
              </a:rPr>
              <a:t>UK</a:t>
            </a:r>
            <a:r>
              <a:rPr sz="4800" spc="-95" dirty="0">
                <a:latin typeface="Arial" panose="020B0604020202020204" pitchFamily="34" charset="0"/>
                <a:cs typeface="Arial" panose="020B0604020202020204" pitchFamily="34" charset="0"/>
              </a:rPr>
              <a:t> </a:t>
            </a:r>
            <a:r>
              <a:rPr sz="4800" spc="-10" dirty="0">
                <a:latin typeface="Arial" panose="020B0604020202020204" pitchFamily="34" charset="0"/>
                <a:cs typeface="Arial" panose="020B0604020202020204" pitchFamily="34" charset="0"/>
              </a:rPr>
              <a:t>universities</a:t>
            </a:r>
          </a:p>
        </p:txBody>
      </p:sp>
      <p:sp>
        <p:nvSpPr>
          <p:cNvPr id="4" name="object 4">
            <a:extLst>
              <a:ext uri="{FF2B5EF4-FFF2-40B4-BE49-F238E27FC236}">
                <a16:creationId xmlns:a16="http://schemas.microsoft.com/office/drawing/2014/main" id="{125B4397-7C31-5C93-C8F2-7B1F3EBF8675}"/>
              </a:ext>
            </a:extLst>
          </p:cNvPr>
          <p:cNvSpPr txBox="1">
            <a:spLocks noGrp="1"/>
          </p:cNvSpPr>
          <p:nvPr>
            <p:ph type="body" idx="1"/>
          </p:nvPr>
        </p:nvSpPr>
        <p:spPr>
          <a:xfrm>
            <a:off x="1060450" y="3593511"/>
            <a:ext cx="13716000" cy="4452116"/>
          </a:xfrm>
          <a:prstGeom prst="rect">
            <a:avLst/>
          </a:prstGeom>
        </p:spPr>
        <p:txBody>
          <a:bodyPr vert="horz" wrap="square" lIns="0" tIns="11430" rIns="0" bIns="0" rtlCol="0">
            <a:spAutoFit/>
          </a:bodyPr>
          <a:lstStyle/>
          <a:p>
            <a:pPr marL="12700" marR="5080">
              <a:lnSpc>
                <a:spcPct val="101499"/>
              </a:lnSpc>
            </a:pPr>
            <a:r>
              <a:rPr lang="en-GB" sz="3200" dirty="0">
                <a:latin typeface="Arial" panose="020B0604020202020204" pitchFamily="34" charset="0"/>
                <a:cs typeface="Arial" panose="020B0604020202020204" pitchFamily="34" charset="0"/>
              </a:rPr>
              <a:t>Midlands</a:t>
            </a:r>
            <a:r>
              <a:rPr lang="en-GB" sz="3200" spc="35"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Mindforge</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is</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independent</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company</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that</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aims</a:t>
            </a:r>
            <a:r>
              <a:rPr lang="en-GB" sz="3200" spc="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to</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raise</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up</a:t>
            </a:r>
            <a:r>
              <a:rPr lang="en-GB" sz="3200" spc="1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to</a:t>
            </a:r>
            <a:r>
              <a:rPr lang="en-GB" sz="3200" spc="35" dirty="0">
                <a:latin typeface="Arial" panose="020B0604020202020204" pitchFamily="34" charset="0"/>
                <a:cs typeface="Arial" panose="020B0604020202020204" pitchFamily="34" charset="0"/>
              </a:rPr>
              <a:t> </a:t>
            </a:r>
            <a:r>
              <a:rPr lang="en-GB" sz="3200" spc="-10" dirty="0">
                <a:latin typeface="Arial" panose="020B0604020202020204" pitchFamily="34" charset="0"/>
                <a:cs typeface="Arial" panose="020B0604020202020204" pitchFamily="34" charset="0"/>
              </a:rPr>
              <a:t>£250m </a:t>
            </a:r>
            <a:r>
              <a:rPr lang="en-GB" sz="3200" dirty="0">
                <a:latin typeface="Arial" panose="020B0604020202020204" pitchFamily="34" charset="0"/>
                <a:cs typeface="Arial" panose="020B0604020202020204" pitchFamily="34" charset="0"/>
              </a:rPr>
              <a:t>from</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strategic</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corporate</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partners,</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institutional</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investors</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and</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qualifying</a:t>
            </a:r>
            <a:r>
              <a:rPr lang="en-GB" sz="3200" spc="40" dirty="0">
                <a:latin typeface="Arial" panose="020B0604020202020204" pitchFamily="34" charset="0"/>
                <a:cs typeface="Arial" panose="020B0604020202020204" pitchFamily="34" charset="0"/>
              </a:rPr>
              <a:t> </a:t>
            </a:r>
            <a:r>
              <a:rPr lang="en-GB" sz="3200" spc="-10" dirty="0">
                <a:latin typeface="Arial" panose="020B0604020202020204" pitchFamily="34" charset="0"/>
                <a:cs typeface="Arial" panose="020B0604020202020204" pitchFamily="34" charset="0"/>
              </a:rPr>
              <a:t>individuals.</a:t>
            </a:r>
          </a:p>
          <a:p>
            <a:pPr>
              <a:lnSpc>
                <a:spcPct val="100000"/>
              </a:lnSpc>
              <a:spcBef>
                <a:spcPts val="30"/>
              </a:spcBef>
            </a:pPr>
            <a:endParaRPr lang="en-GB" sz="3200" dirty="0">
              <a:latin typeface="Arial" panose="020B0604020202020204" pitchFamily="34" charset="0"/>
              <a:cs typeface="Arial" panose="020B0604020202020204" pitchFamily="34" charset="0"/>
            </a:endParaRPr>
          </a:p>
          <a:p>
            <a:pPr marL="12700" marR="261620">
              <a:lnSpc>
                <a:spcPct val="101499"/>
              </a:lnSpc>
            </a:pPr>
            <a:r>
              <a:rPr lang="en-GB" sz="3200" dirty="0" err="1">
                <a:latin typeface="Arial" panose="020B0604020202020204" pitchFamily="34" charset="0"/>
                <a:cs typeface="Arial" panose="020B0604020202020204" pitchFamily="34" charset="0"/>
              </a:rPr>
              <a:t>Mindforge</a:t>
            </a:r>
            <a:r>
              <a:rPr lang="en-GB" sz="3200" spc="-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will</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“invest with</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impact”</a:t>
            </a:r>
            <a:r>
              <a:rPr lang="en-GB" sz="3200" spc="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to</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found</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and</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scale</a:t>
            </a:r>
            <a:r>
              <a:rPr lang="en-GB" sz="3200" spc="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transformational</a:t>
            </a:r>
            <a:r>
              <a:rPr lang="en-GB" sz="3200" spc="35" dirty="0">
                <a:latin typeface="Arial" panose="020B0604020202020204" pitchFamily="34" charset="0"/>
                <a:cs typeface="Arial" panose="020B0604020202020204" pitchFamily="34" charset="0"/>
              </a:rPr>
              <a:t> </a:t>
            </a:r>
            <a:r>
              <a:rPr lang="en-GB" sz="3200" spc="-10" dirty="0">
                <a:latin typeface="Arial" panose="020B0604020202020204" pitchFamily="34" charset="0"/>
                <a:cs typeface="Arial" panose="020B0604020202020204" pitchFamily="34" charset="0"/>
              </a:rPr>
              <a:t>science </a:t>
            </a:r>
            <a:r>
              <a:rPr lang="en-GB" sz="3200" dirty="0">
                <a:latin typeface="Arial" panose="020B0604020202020204" pitchFamily="34" charset="0"/>
                <a:cs typeface="Arial" panose="020B0604020202020204" pitchFamily="34" charset="0"/>
              </a:rPr>
              <a:t>backed</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companies</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in</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sectors</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such</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as</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Clean</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Technologies,</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AI</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and</a:t>
            </a:r>
            <a:r>
              <a:rPr lang="en-GB" sz="3200" spc="35" dirty="0">
                <a:latin typeface="Arial" panose="020B0604020202020204" pitchFamily="34" charset="0"/>
                <a:cs typeface="Arial" panose="020B0604020202020204" pitchFamily="34" charset="0"/>
              </a:rPr>
              <a:t> </a:t>
            </a:r>
            <a:r>
              <a:rPr lang="en-GB" sz="3200" spc="-10" dirty="0">
                <a:latin typeface="Arial" panose="020B0604020202020204" pitchFamily="34" charset="0"/>
                <a:cs typeface="Arial" panose="020B0604020202020204" pitchFamily="34" charset="0"/>
              </a:rPr>
              <a:t>Computational </a:t>
            </a:r>
            <a:r>
              <a:rPr lang="en-GB" sz="3200" dirty="0">
                <a:latin typeface="Arial" panose="020B0604020202020204" pitchFamily="34" charset="0"/>
                <a:cs typeface="Arial" panose="020B0604020202020204" pitchFamily="34" charset="0"/>
              </a:rPr>
              <a:t>Science,</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Life</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Sciences</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and</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Health</a:t>
            </a:r>
            <a:r>
              <a:rPr lang="en-GB" sz="3200" spc="-40" dirty="0">
                <a:latin typeface="Arial" panose="020B0604020202020204" pitchFamily="34" charset="0"/>
                <a:cs typeface="Arial" panose="020B0604020202020204" pitchFamily="34" charset="0"/>
              </a:rPr>
              <a:t> </a:t>
            </a:r>
            <a:r>
              <a:rPr lang="en-GB" sz="3200" spc="-10" dirty="0">
                <a:latin typeface="Arial" panose="020B0604020202020204" pitchFamily="34" charset="0"/>
                <a:cs typeface="Arial" panose="020B0604020202020204" pitchFamily="34" charset="0"/>
              </a:rPr>
              <a:t>Tech,</a:t>
            </a:r>
            <a:r>
              <a:rPr lang="en-GB" sz="3200" dirty="0">
                <a:latin typeface="Arial" panose="020B0604020202020204" pitchFamily="34" charset="0"/>
                <a:cs typeface="Arial" panose="020B0604020202020204" pitchFamily="34" charset="0"/>
              </a:rPr>
              <a:t> to</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create</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highly</a:t>
            </a:r>
            <a:r>
              <a:rPr lang="en-GB" sz="3200" spc="-1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skilled</a:t>
            </a:r>
            <a:r>
              <a:rPr lang="en-GB" sz="3200" spc="35"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jobs</a:t>
            </a:r>
            <a:r>
              <a:rPr lang="en-GB" sz="3200" spc="3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and</a:t>
            </a:r>
            <a:r>
              <a:rPr lang="en-GB" sz="3200" spc="30" dirty="0">
                <a:latin typeface="Arial" panose="020B0604020202020204" pitchFamily="34" charset="0"/>
                <a:cs typeface="Arial" panose="020B0604020202020204" pitchFamily="34" charset="0"/>
              </a:rPr>
              <a:t> </a:t>
            </a:r>
            <a:r>
              <a:rPr lang="en-GB" sz="3200" spc="-10" dirty="0">
                <a:latin typeface="Arial" panose="020B0604020202020204" pitchFamily="34" charset="0"/>
                <a:cs typeface="Arial" panose="020B0604020202020204" pitchFamily="34" charset="0"/>
              </a:rPr>
              <a:t>support </a:t>
            </a:r>
            <a:r>
              <a:rPr lang="en-GB" sz="3200" dirty="0">
                <a:latin typeface="Arial" panose="020B0604020202020204" pitchFamily="34" charset="0"/>
                <a:cs typeface="Arial" panose="020B0604020202020204" pitchFamily="34" charset="0"/>
              </a:rPr>
              <a:t>the</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UK’s</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ambition</a:t>
            </a:r>
            <a:r>
              <a:rPr lang="en-GB" sz="3200" spc="1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to</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become</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science</a:t>
            </a:r>
            <a:r>
              <a:rPr lang="en-GB" sz="3200" spc="4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and</a:t>
            </a:r>
            <a:r>
              <a:rPr lang="en-GB" sz="3200" spc="10"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technology </a:t>
            </a:r>
            <a:r>
              <a:rPr lang="en-GB" sz="3200" spc="-10" dirty="0">
                <a:latin typeface="Arial" panose="020B0604020202020204" pitchFamily="34" charset="0"/>
                <a:cs typeface="Arial" panose="020B0604020202020204" pitchFamily="34" charset="0"/>
              </a:rPr>
              <a:t>superpower.</a:t>
            </a:r>
          </a:p>
        </p:txBody>
      </p:sp>
      <p:sp>
        <p:nvSpPr>
          <p:cNvPr id="6" name="TextBox 5">
            <a:extLst>
              <a:ext uri="{FF2B5EF4-FFF2-40B4-BE49-F238E27FC236}">
                <a16:creationId xmlns:a16="http://schemas.microsoft.com/office/drawing/2014/main" id="{18E2F779-43C5-AAEF-53A4-A73888465FFC}"/>
              </a:ext>
            </a:extLst>
          </p:cNvPr>
          <p:cNvSpPr txBox="1"/>
          <p:nvPr/>
        </p:nvSpPr>
        <p:spPr>
          <a:xfrm>
            <a:off x="1060450" y="10174705"/>
            <a:ext cx="12344400" cy="461665"/>
          </a:xfrm>
          <a:prstGeom prst="rect">
            <a:avLst/>
          </a:prstGeom>
          <a:noFill/>
        </p:spPr>
        <p:txBody>
          <a:bodyPr wrap="square">
            <a:spAutoFit/>
          </a:bodyPr>
          <a:lstStyle/>
          <a:p>
            <a:pPr marL="12700">
              <a:lnSpc>
                <a:spcPct val="100000"/>
              </a:lnSpc>
            </a:pPr>
            <a:r>
              <a:rPr lang="en-GB" sz="2400" spc="-10" dirty="0" err="1">
                <a:solidFill>
                  <a:srgbClr val="F04E33"/>
                </a:solidFill>
                <a:latin typeface="Arial" panose="020B0604020202020204" pitchFamily="34" charset="0"/>
                <a:cs typeface="Arial" panose="020B0604020202020204" pitchFamily="34" charset="0"/>
              </a:rPr>
              <a:t>enquiries@midlandsmindforg</a:t>
            </a:r>
            <a:endParaRPr lang="en-GB" sz="2400" spc="-10" dirty="0">
              <a:solidFill>
                <a:srgbClr val="F04E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98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DF0D36-E8DD-BB73-AAE8-E2F608C91A5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4" name="object 2">
            <a:extLst>
              <a:ext uri="{FF2B5EF4-FFF2-40B4-BE49-F238E27FC236}">
                <a16:creationId xmlns:a16="http://schemas.microsoft.com/office/drawing/2014/main" id="{5F490E34-BE7C-F9C2-E918-542E62314586}"/>
              </a:ext>
            </a:extLst>
          </p:cNvPr>
          <p:cNvSpPr/>
          <p:nvPr/>
        </p:nvSpPr>
        <p:spPr>
          <a:xfrm>
            <a:off x="0" y="0"/>
            <a:ext cx="20104100" cy="11309350"/>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83838"/>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object 3">
            <a:extLst>
              <a:ext uri="{FF2B5EF4-FFF2-40B4-BE49-F238E27FC236}">
                <a16:creationId xmlns:a16="http://schemas.microsoft.com/office/drawing/2014/main" id="{90884B99-3953-D779-3676-4490ED6E358F}"/>
              </a:ext>
            </a:extLst>
          </p:cNvPr>
          <p:cNvSpPr txBox="1">
            <a:spLocks/>
          </p:cNvSpPr>
          <p:nvPr/>
        </p:nvSpPr>
        <p:spPr>
          <a:xfrm>
            <a:off x="2736850" y="4054475"/>
            <a:ext cx="12649200" cy="2871940"/>
          </a:xfrm>
          <a:prstGeom prst="rect">
            <a:avLst/>
          </a:prstGeom>
        </p:spPr>
        <p:txBody>
          <a:bodyPr vert="horz" wrap="square" lIns="0" tIns="100965" rIns="0" bIns="0" rtlCol="0">
            <a:spAutoFit/>
          </a:bodyPr>
          <a:lstStyle>
            <a:lvl1pPr>
              <a:defRPr>
                <a:latin typeface="+mj-lt"/>
                <a:ea typeface="+mj-ea"/>
                <a:cs typeface="+mj-cs"/>
              </a:defRPr>
            </a:lvl1pPr>
          </a:lstStyle>
          <a:p>
            <a:r>
              <a:rPr lang="en-GB" sz="6000" b="1" dirty="0">
                <a:solidFill>
                  <a:srgbClr val="FEFEFE"/>
                </a:solidFill>
                <a:effectLst/>
                <a:latin typeface="Arial" panose="020B0604020202020204" pitchFamily="34" charset="0"/>
                <a:cs typeface="Arial" panose="020B0604020202020204" pitchFamily="34" charset="0"/>
              </a:rPr>
              <a:t>Directory of significant </a:t>
            </a:r>
            <a:r>
              <a:rPr lang="en-GB" sz="6000" b="1" dirty="0" err="1">
                <a:solidFill>
                  <a:srgbClr val="FEFEFE"/>
                </a:solidFill>
                <a:effectLst/>
                <a:latin typeface="Arial" panose="020B0604020202020204" pitchFamily="34" charset="0"/>
                <a:cs typeface="Arial" panose="020B0604020202020204" pitchFamily="34" charset="0"/>
              </a:rPr>
              <a:t>Agritech</a:t>
            </a:r>
            <a:r>
              <a:rPr lang="en-GB" sz="6000" b="1" dirty="0">
                <a:solidFill>
                  <a:srgbClr val="FEFEFE"/>
                </a:solidFill>
                <a:effectLst/>
                <a:latin typeface="Arial" panose="020B0604020202020204" pitchFamily="34" charset="0"/>
                <a:cs typeface="Arial" panose="020B0604020202020204" pitchFamily="34" charset="0"/>
              </a:rPr>
              <a:t> R&amp;D assets across the Midlands and its universities</a:t>
            </a:r>
            <a:endParaRPr lang="en-GB" sz="6000" dirty="0">
              <a:solidFill>
                <a:srgbClr val="FEFEFE"/>
              </a:solidFill>
              <a:effectLst/>
              <a:latin typeface="Arial" panose="020B0604020202020204" pitchFamily="34" charset="0"/>
              <a:cs typeface="Arial" panose="020B0604020202020204" pitchFamily="34" charset="0"/>
            </a:endParaRPr>
          </a:p>
        </p:txBody>
      </p:sp>
      <p:sp>
        <p:nvSpPr>
          <p:cNvPr id="3" name="object 12">
            <a:extLst>
              <a:ext uri="{FF2B5EF4-FFF2-40B4-BE49-F238E27FC236}">
                <a16:creationId xmlns:a16="http://schemas.microsoft.com/office/drawing/2014/main" id="{D8A09721-E56D-CEE1-121A-E8F3757FEE99}"/>
              </a:ext>
            </a:extLst>
          </p:cNvPr>
          <p:cNvSpPr/>
          <p:nvPr/>
        </p:nvSpPr>
        <p:spPr>
          <a:xfrm>
            <a:off x="2206204" y="4054475"/>
            <a:ext cx="152400" cy="29718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607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0314AC-5A6C-BAB4-6B18-6E70017E713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194050" y="397"/>
            <a:ext cx="16910050" cy="11308554"/>
          </a:xfrm>
          <a:prstGeom prst="rect">
            <a:avLst/>
          </a:prstGeom>
        </p:spPr>
      </p:pic>
      <p:sp>
        <p:nvSpPr>
          <p:cNvPr id="5" name="object 2">
            <a:extLst>
              <a:ext uri="{FF2B5EF4-FFF2-40B4-BE49-F238E27FC236}">
                <a16:creationId xmlns:a16="http://schemas.microsoft.com/office/drawing/2014/main" id="{FB91B898-1034-9D76-0338-306BBE22131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bg1"/>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17BF7BF-3E6B-CE4D-95A1-AD3D4984B922}"/>
              </a:ext>
            </a:extLst>
          </p:cNvPr>
          <p:cNvSpPr txBox="1">
            <a:spLocks/>
          </p:cNvSpPr>
          <p:nvPr/>
        </p:nvSpPr>
        <p:spPr>
          <a:xfrm>
            <a:off x="1441450" y="1158875"/>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06204C"/>
                </a:solidFill>
                <a:effectLst/>
                <a:latin typeface="Arial" panose="020B0604020202020204" pitchFamily="34" charset="0"/>
                <a:cs typeface="Arial" panose="020B0604020202020204" pitchFamily="34" charset="0"/>
              </a:rPr>
              <a:t>Investor support</a:t>
            </a:r>
            <a:endParaRPr lang="en-GB" sz="4800" dirty="0">
              <a:solidFill>
                <a:srgbClr val="06204C"/>
              </a:solidFill>
              <a:effectLst/>
              <a:latin typeface="Arial" panose="020B0604020202020204" pitchFamily="34" charset="0"/>
              <a:cs typeface="Arial" panose="020B0604020202020204" pitchFamily="34" charset="0"/>
            </a:endParaRPr>
          </a:p>
        </p:txBody>
      </p:sp>
      <p:sp>
        <p:nvSpPr>
          <p:cNvPr id="8" name="object 12">
            <a:extLst>
              <a:ext uri="{FF2B5EF4-FFF2-40B4-BE49-F238E27FC236}">
                <a16:creationId xmlns:a16="http://schemas.microsoft.com/office/drawing/2014/main" id="{BF270894-5EBB-2539-572F-A2F61C5FAC5E}"/>
              </a:ext>
            </a:extLst>
          </p:cNvPr>
          <p:cNvSpPr/>
          <p:nvPr/>
        </p:nvSpPr>
        <p:spPr>
          <a:xfrm>
            <a:off x="910805" y="1158875"/>
            <a:ext cx="152400" cy="9144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F358AD4-9683-53FC-0128-ABBF865795E0}"/>
              </a:ext>
            </a:extLst>
          </p:cNvPr>
          <p:cNvSpPr txBox="1"/>
          <p:nvPr/>
        </p:nvSpPr>
        <p:spPr>
          <a:xfrm>
            <a:off x="831850" y="2594301"/>
            <a:ext cx="5943599" cy="6001643"/>
          </a:xfrm>
          <a:prstGeom prst="rect">
            <a:avLst/>
          </a:prstGeom>
          <a:noFill/>
        </p:spPr>
        <p:txBody>
          <a:bodyPr wrap="square" anchor="t" anchorCtr="0">
            <a:spAutoFit/>
          </a:bodyPr>
          <a:lstStyle/>
          <a:p>
            <a:r>
              <a:rPr lang="en-GB" sz="3200" dirty="0">
                <a:solidFill>
                  <a:schemeClr val="tx1"/>
                </a:solidFill>
                <a:effectLst/>
                <a:latin typeface="Arial" panose="020B0604020202020204" pitchFamily="34" charset="0"/>
                <a:cs typeface="Arial" panose="020B0604020202020204" pitchFamily="34" charset="0"/>
              </a:rPr>
              <a:t>Remarkable new technology means the UK can now decarbonise its agriculture sector and help its food </a:t>
            </a:r>
            <a:br>
              <a:rPr lang="en-GB" sz="3200" dirty="0">
                <a:solidFill>
                  <a:schemeClr val="tx1"/>
                </a:solidFill>
                <a:effectLst/>
                <a:latin typeface="Arial" panose="020B0604020202020204" pitchFamily="34" charset="0"/>
                <a:cs typeface="Arial" panose="020B0604020202020204" pitchFamily="34" charset="0"/>
              </a:rPr>
            </a:br>
            <a:r>
              <a:rPr lang="en-GB" sz="3200" dirty="0">
                <a:solidFill>
                  <a:schemeClr val="tx1"/>
                </a:solidFill>
                <a:effectLst/>
                <a:latin typeface="Arial" panose="020B0604020202020204" pitchFamily="34" charset="0"/>
                <a:cs typeface="Arial" panose="020B0604020202020204" pitchFamily="34" charset="0"/>
              </a:rPr>
              <a:t>supply chain become more sustainable. The UK‘s agricultural market is one of Europe’s biggest. Its population of professional farmers and growers are keen to adopt new technologies that will help them become more efficient.</a:t>
            </a:r>
          </a:p>
        </p:txBody>
      </p:sp>
      <p:sp>
        <p:nvSpPr>
          <p:cNvPr id="10" name="object 3">
            <a:extLst>
              <a:ext uri="{FF2B5EF4-FFF2-40B4-BE49-F238E27FC236}">
                <a16:creationId xmlns:a16="http://schemas.microsoft.com/office/drawing/2014/main" id="{C99D29B8-4B09-E225-58B6-B4BD15B04563}"/>
              </a:ext>
            </a:extLst>
          </p:cNvPr>
          <p:cNvSpPr txBox="1">
            <a:spLocks/>
          </p:cNvSpPr>
          <p:nvPr/>
        </p:nvSpPr>
        <p:spPr>
          <a:xfrm>
            <a:off x="831850" y="0"/>
            <a:ext cx="2565575" cy="637849"/>
          </a:xfrm>
          <a:prstGeom prst="rect">
            <a:avLst/>
          </a:prstGeom>
          <a:solidFill>
            <a:srgbClr val="E52D12"/>
          </a:solidFill>
        </p:spPr>
        <p:txBody>
          <a:bodyPr vert="horz" wrap="square" lIns="0" tIns="108000" rIns="0" bIns="36000" rtlCol="0">
            <a:spAutoFit/>
          </a:bodyPr>
          <a:lstStyle>
            <a:lvl1pPr>
              <a:defRPr>
                <a:latin typeface="+mj-lt"/>
                <a:ea typeface="+mj-ea"/>
                <a:cs typeface="+mj-cs"/>
              </a:defRPr>
            </a:lvl1pPr>
          </a:lstStyle>
          <a:p>
            <a:pPr algn="ctr"/>
            <a:r>
              <a:rPr lang="en-GB" sz="3200" b="1" dirty="0">
                <a:solidFill>
                  <a:schemeClr val="bg1"/>
                </a:solidFill>
                <a:effectLst/>
                <a:latin typeface="Arial" panose="020B0604020202020204" pitchFamily="34" charset="0"/>
                <a:cs typeface="Arial" panose="020B0604020202020204" pitchFamily="34" charset="0"/>
              </a:rPr>
              <a:t>Sectors</a:t>
            </a:r>
          </a:p>
        </p:txBody>
      </p:sp>
      <p:sp>
        <p:nvSpPr>
          <p:cNvPr id="2" name="object 2">
            <a:extLst>
              <a:ext uri="{FF2B5EF4-FFF2-40B4-BE49-F238E27FC236}">
                <a16:creationId xmlns:a16="http://schemas.microsoft.com/office/drawing/2014/main" id="{122B2C53-5E53-65AD-E89E-A5DE35DECE51}"/>
              </a:ext>
            </a:extLst>
          </p:cNvPr>
          <p:cNvSpPr/>
          <p:nvPr/>
        </p:nvSpPr>
        <p:spPr>
          <a:xfrm>
            <a:off x="9366250" y="7083511"/>
            <a:ext cx="154940" cy="2990764"/>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3" name="object 3">
            <a:extLst>
              <a:ext uri="{FF2B5EF4-FFF2-40B4-BE49-F238E27FC236}">
                <a16:creationId xmlns:a16="http://schemas.microsoft.com/office/drawing/2014/main" id="{F36DEB69-14D4-4B6A-03C7-36E8D26FE401}"/>
              </a:ext>
            </a:extLst>
          </p:cNvPr>
          <p:cNvSpPr txBox="1"/>
          <p:nvPr/>
        </p:nvSpPr>
        <p:spPr>
          <a:xfrm>
            <a:off x="9689560" y="7083511"/>
            <a:ext cx="8689556" cy="2990764"/>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err="1">
                <a:solidFill>
                  <a:srgbClr val="FFFFFF"/>
                </a:solidFill>
                <a:effectLst/>
                <a:latin typeface="Arial" panose="020B0604020202020204" pitchFamily="34" charset="0"/>
                <a:cs typeface="Arial" panose="020B0604020202020204" pitchFamily="34" charset="0"/>
              </a:rPr>
              <a:t>Agritech</a:t>
            </a:r>
            <a:r>
              <a:rPr lang="en-GB" sz="3200" b="1" dirty="0">
                <a:solidFill>
                  <a:srgbClr val="FFFFFF"/>
                </a:solidFill>
                <a:effectLst/>
                <a:latin typeface="Arial" panose="020B0604020202020204" pitchFamily="34" charset="0"/>
                <a:cs typeface="Arial" panose="020B0604020202020204" pitchFamily="34" charset="0"/>
              </a:rPr>
              <a:t> investment opportunities in the UK are focused around 3 main areas:</a:t>
            </a:r>
          </a:p>
          <a:p>
            <a:pPr marL="342900" indent="-342900">
              <a:spcAft>
                <a:spcPts val="1200"/>
              </a:spcAft>
              <a:buFont typeface="Arial" panose="020B0604020202020204" pitchFamily="34" charset="0"/>
              <a:buChar char="•"/>
            </a:pPr>
            <a:r>
              <a:rPr lang="en-GB" sz="2400" dirty="0">
                <a:solidFill>
                  <a:srgbClr val="FFFFFF"/>
                </a:solidFill>
                <a:effectLst/>
                <a:latin typeface="Arial" panose="020B0604020202020204" pitchFamily="34" charset="0"/>
                <a:cs typeface="Arial" panose="020B0604020202020204" pitchFamily="34" charset="0"/>
              </a:rPr>
              <a:t>World-class science</a:t>
            </a:r>
          </a:p>
          <a:p>
            <a:pPr marL="342900" indent="-342900">
              <a:spcAft>
                <a:spcPts val="1200"/>
              </a:spcAft>
              <a:buFont typeface="Arial" panose="020B0604020202020204" pitchFamily="34" charset="0"/>
              <a:buChar char="•"/>
            </a:pPr>
            <a:r>
              <a:rPr lang="en-GB" sz="2400" dirty="0">
                <a:solidFill>
                  <a:srgbClr val="FFFFFF"/>
                </a:solidFill>
                <a:effectLst/>
                <a:latin typeface="Arial" panose="020B0604020202020204" pitchFamily="34" charset="0"/>
                <a:cs typeface="Arial" panose="020B0604020202020204" pitchFamily="34" charset="0"/>
              </a:rPr>
              <a:t>Progressive farming</a:t>
            </a:r>
          </a:p>
          <a:p>
            <a:pPr marL="342900" indent="-342900">
              <a:spcAft>
                <a:spcPts val="1200"/>
              </a:spcAft>
              <a:buFont typeface="Arial" panose="020B0604020202020204" pitchFamily="34" charset="0"/>
              <a:buChar char="•"/>
            </a:pPr>
            <a:r>
              <a:rPr lang="en-GB" sz="2400" dirty="0">
                <a:solidFill>
                  <a:srgbClr val="FFFFFF"/>
                </a:solidFill>
                <a:effectLst/>
                <a:latin typeface="Arial" panose="020B0604020202020204" pitchFamily="34" charset="0"/>
                <a:cs typeface="Arial" panose="020B0604020202020204" pitchFamily="34" charset="0"/>
              </a:rPr>
              <a:t>A dynamic business environment</a:t>
            </a:r>
          </a:p>
        </p:txBody>
      </p:sp>
    </p:spTree>
    <p:extLst>
      <p:ext uri="{BB962C8B-B14F-4D97-AF65-F5344CB8AC3E}">
        <p14:creationId xmlns:p14="http://schemas.microsoft.com/office/powerpoint/2010/main" val="1954874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23B68B-15FC-F149-DF19-B6F7EFB862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5" name="object 2">
            <a:extLst>
              <a:ext uri="{FF2B5EF4-FFF2-40B4-BE49-F238E27FC236}">
                <a16:creationId xmlns:a16="http://schemas.microsoft.com/office/drawing/2014/main" id="{FB91B898-1034-9D76-0338-306BBE22131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bg1"/>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17BF7BF-3E6B-CE4D-95A1-AD3D4984B922}"/>
              </a:ext>
            </a:extLst>
          </p:cNvPr>
          <p:cNvSpPr txBox="1">
            <a:spLocks/>
          </p:cNvSpPr>
          <p:nvPr/>
        </p:nvSpPr>
        <p:spPr>
          <a:xfrm>
            <a:off x="1441450" y="1158875"/>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06204C"/>
                </a:solidFill>
                <a:effectLst/>
                <a:latin typeface="Arial" panose="020B0604020202020204" pitchFamily="34" charset="0"/>
                <a:cs typeface="Arial" panose="020B0604020202020204" pitchFamily="34" charset="0"/>
              </a:rPr>
              <a:t>Agri-food</a:t>
            </a:r>
            <a:endParaRPr lang="en-GB" sz="4800" dirty="0">
              <a:solidFill>
                <a:srgbClr val="06204C"/>
              </a:solidFill>
              <a:effectLst/>
              <a:latin typeface="Arial" panose="020B0604020202020204" pitchFamily="34" charset="0"/>
              <a:cs typeface="Arial" panose="020B0604020202020204" pitchFamily="34" charset="0"/>
            </a:endParaRPr>
          </a:p>
        </p:txBody>
      </p:sp>
      <p:sp>
        <p:nvSpPr>
          <p:cNvPr id="8" name="object 12">
            <a:extLst>
              <a:ext uri="{FF2B5EF4-FFF2-40B4-BE49-F238E27FC236}">
                <a16:creationId xmlns:a16="http://schemas.microsoft.com/office/drawing/2014/main" id="{BF270894-5EBB-2539-572F-A2F61C5FAC5E}"/>
              </a:ext>
            </a:extLst>
          </p:cNvPr>
          <p:cNvSpPr/>
          <p:nvPr/>
        </p:nvSpPr>
        <p:spPr>
          <a:xfrm>
            <a:off x="910805" y="1158875"/>
            <a:ext cx="152400" cy="9144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3">
            <a:extLst>
              <a:ext uri="{FF2B5EF4-FFF2-40B4-BE49-F238E27FC236}">
                <a16:creationId xmlns:a16="http://schemas.microsoft.com/office/drawing/2014/main" id="{C99D29B8-4B09-E225-58B6-B4BD15B04563}"/>
              </a:ext>
            </a:extLst>
          </p:cNvPr>
          <p:cNvSpPr txBox="1">
            <a:spLocks/>
          </p:cNvSpPr>
          <p:nvPr/>
        </p:nvSpPr>
        <p:spPr>
          <a:xfrm>
            <a:off x="831850" y="0"/>
            <a:ext cx="2565575" cy="637849"/>
          </a:xfrm>
          <a:prstGeom prst="rect">
            <a:avLst/>
          </a:prstGeom>
          <a:solidFill>
            <a:srgbClr val="E52D12"/>
          </a:solidFill>
        </p:spPr>
        <p:txBody>
          <a:bodyPr vert="horz" wrap="square" lIns="0" tIns="108000" rIns="0" bIns="36000" rtlCol="0">
            <a:spAutoFit/>
          </a:bodyPr>
          <a:lstStyle>
            <a:lvl1pPr>
              <a:defRPr>
                <a:latin typeface="+mj-lt"/>
                <a:ea typeface="+mj-ea"/>
                <a:cs typeface="+mj-cs"/>
              </a:defRPr>
            </a:lvl1pPr>
          </a:lstStyle>
          <a:p>
            <a:pPr algn="ctr"/>
            <a:r>
              <a:rPr lang="en-GB" sz="3200" b="1" dirty="0">
                <a:solidFill>
                  <a:schemeClr val="bg1"/>
                </a:solidFill>
                <a:effectLst/>
                <a:latin typeface="Arial" panose="020B0604020202020204" pitchFamily="34" charset="0"/>
                <a:cs typeface="Arial" panose="020B0604020202020204" pitchFamily="34" charset="0"/>
              </a:rPr>
              <a:t>Sectors</a:t>
            </a:r>
          </a:p>
        </p:txBody>
      </p:sp>
      <p:sp>
        <p:nvSpPr>
          <p:cNvPr id="13" name="object 2">
            <a:extLst>
              <a:ext uri="{FF2B5EF4-FFF2-40B4-BE49-F238E27FC236}">
                <a16:creationId xmlns:a16="http://schemas.microsoft.com/office/drawing/2014/main" id="{DD0881A9-DFE6-22A5-D42A-E74A30F84FF1}"/>
              </a:ext>
            </a:extLst>
          </p:cNvPr>
          <p:cNvSpPr/>
          <p:nvPr/>
        </p:nvSpPr>
        <p:spPr>
          <a:xfrm>
            <a:off x="8582984" y="6387900"/>
            <a:ext cx="154940" cy="3298542"/>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4" name="object 3">
            <a:extLst>
              <a:ext uri="{FF2B5EF4-FFF2-40B4-BE49-F238E27FC236}">
                <a16:creationId xmlns:a16="http://schemas.microsoft.com/office/drawing/2014/main" id="{7187FBBA-BC1B-7948-4BB6-95736B49C265}"/>
              </a:ext>
            </a:extLst>
          </p:cNvPr>
          <p:cNvSpPr txBox="1"/>
          <p:nvPr/>
        </p:nvSpPr>
        <p:spPr>
          <a:xfrm>
            <a:off x="8906294" y="6387900"/>
            <a:ext cx="10061156" cy="3298541"/>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a:solidFill>
                  <a:srgbClr val="FEFEFE"/>
                </a:solidFill>
                <a:effectLst/>
                <a:latin typeface="Arial" panose="020B0604020202020204" pitchFamily="34" charset="0"/>
                <a:cs typeface="Arial" panose="020B0604020202020204" pitchFamily="34" charset="0"/>
              </a:rPr>
              <a:t>Warwick Crop Centre </a:t>
            </a:r>
            <a:endParaRPr lang="en-GB" sz="32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dirty="0">
                <a:solidFill>
                  <a:srgbClr val="FEFEFE"/>
                </a:solidFill>
                <a:effectLst/>
                <a:latin typeface="Arial" panose="020B0604020202020204" pitchFamily="34" charset="0"/>
                <a:cs typeface="Arial" panose="020B0604020202020204" pitchFamily="34" charset="0"/>
              </a:rPr>
              <a:t>Warwick Crop Centre is part of the University’s School of Life Sciences and is an internationally recognised centre for translational research in sustainable agriculture and horticulture and in food security. The School of Life Sciences was ranked second in the UK </a:t>
            </a:r>
            <a:br>
              <a:rPr lang="en-GB" sz="2400" dirty="0">
                <a:solidFill>
                  <a:srgbClr val="FEFEFE"/>
                </a:solidFill>
                <a:effectLst/>
                <a:latin typeface="Arial" panose="020B0604020202020204" pitchFamily="34" charset="0"/>
                <a:cs typeface="Arial" panose="020B0604020202020204" pitchFamily="34" charset="0"/>
              </a:rPr>
            </a:br>
            <a:r>
              <a:rPr lang="en-GB" sz="2400" dirty="0">
                <a:solidFill>
                  <a:srgbClr val="FEFEFE"/>
                </a:solidFill>
                <a:effectLst/>
                <a:latin typeface="Arial" panose="020B0604020202020204" pitchFamily="34" charset="0"/>
                <a:cs typeface="Arial" panose="020B0604020202020204" pitchFamily="34" charset="0"/>
              </a:rPr>
              <a:t>for Agriculture, Food and Veterinary research in the Government's 2014 “Research Excellence Framework”.</a:t>
            </a:r>
          </a:p>
        </p:txBody>
      </p:sp>
      <p:sp>
        <p:nvSpPr>
          <p:cNvPr id="2" name="TextBox 1">
            <a:extLst>
              <a:ext uri="{FF2B5EF4-FFF2-40B4-BE49-F238E27FC236}">
                <a16:creationId xmlns:a16="http://schemas.microsoft.com/office/drawing/2014/main" id="{F83A5E7D-25CF-38CF-ACD3-00116D67E6A5}"/>
              </a:ext>
            </a:extLst>
          </p:cNvPr>
          <p:cNvSpPr txBox="1"/>
          <p:nvPr/>
        </p:nvSpPr>
        <p:spPr>
          <a:xfrm>
            <a:off x="831850" y="2759075"/>
            <a:ext cx="5943599" cy="3170099"/>
          </a:xfrm>
          <a:prstGeom prst="rect">
            <a:avLst/>
          </a:prstGeom>
          <a:noFill/>
        </p:spPr>
        <p:txBody>
          <a:bodyPr wrap="square" anchor="t" anchorCtr="0">
            <a:spAutoFit/>
          </a:bodyPr>
          <a:lstStyle/>
          <a:p>
            <a:pPr>
              <a:spcAft>
                <a:spcPts val="1200"/>
              </a:spcAft>
            </a:pPr>
            <a:r>
              <a:rPr lang="en-GB" sz="3200" b="1" dirty="0">
                <a:solidFill>
                  <a:srgbClr val="06204C"/>
                </a:solidFill>
                <a:effectLst/>
                <a:latin typeface="Arial" panose="020B0604020202020204" pitchFamily="34" charset="0"/>
                <a:cs typeface="Arial" panose="020B0604020202020204" pitchFamily="34" charset="0"/>
              </a:rPr>
              <a:t>Research assets</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University based</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Training</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Cluster organisations</a:t>
            </a:r>
          </a:p>
          <a:p>
            <a:pPr>
              <a:spcAft>
                <a:spcPts val="1200"/>
              </a:spcAft>
            </a:pPr>
            <a:endParaRPr lang="en-GB" sz="3200" dirty="0">
              <a:solidFill>
                <a:srgbClr val="06204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89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C587-9EDD-719A-838A-8E5001A5666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099" cy="11308556"/>
          </a:xfrm>
          <a:prstGeom prst="rect">
            <a:avLst/>
          </a:prstGeom>
        </p:spPr>
      </p:pic>
      <p:sp>
        <p:nvSpPr>
          <p:cNvPr id="5" name="object 2">
            <a:extLst>
              <a:ext uri="{FF2B5EF4-FFF2-40B4-BE49-F238E27FC236}">
                <a16:creationId xmlns:a16="http://schemas.microsoft.com/office/drawing/2014/main" id="{FB91B898-1034-9D76-0338-306BBE22131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bg1"/>
          </a:solidFill>
        </p:spPr>
        <p:txBody>
          <a:bodyPr wrap="square" lIns="0" tIns="0" rIns="0" bIns="0" rtlCol="0"/>
          <a:lstStyle/>
          <a:p>
            <a:endParaRPr dirty="0">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17BF7BF-3E6B-CE4D-95A1-AD3D4984B922}"/>
              </a:ext>
            </a:extLst>
          </p:cNvPr>
          <p:cNvSpPr txBox="1">
            <a:spLocks/>
          </p:cNvSpPr>
          <p:nvPr/>
        </p:nvSpPr>
        <p:spPr>
          <a:xfrm>
            <a:off x="1441450" y="1158875"/>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err="1">
                <a:solidFill>
                  <a:srgbClr val="061F4C"/>
                </a:solidFill>
                <a:effectLst/>
                <a:latin typeface="Arial" panose="020B0604020202020204" pitchFamily="34" charset="0"/>
                <a:cs typeface="Arial" panose="020B0604020202020204" pitchFamily="34" charset="0"/>
              </a:rPr>
              <a:t>Agritech</a:t>
            </a:r>
            <a:r>
              <a:rPr lang="en-GB" sz="4800" b="1" dirty="0">
                <a:solidFill>
                  <a:srgbClr val="061F4C"/>
                </a:solidFill>
                <a:effectLst/>
                <a:latin typeface="Arial" panose="020B0604020202020204" pitchFamily="34" charset="0"/>
                <a:cs typeface="Arial" panose="020B0604020202020204" pitchFamily="34" charset="0"/>
              </a:rPr>
              <a:t> farming</a:t>
            </a:r>
            <a:endParaRPr lang="en-GB" sz="4800" dirty="0">
              <a:solidFill>
                <a:srgbClr val="061F4C"/>
              </a:solidFill>
              <a:effectLst/>
              <a:latin typeface="Arial" panose="020B0604020202020204" pitchFamily="34" charset="0"/>
              <a:cs typeface="Arial" panose="020B0604020202020204" pitchFamily="34" charset="0"/>
            </a:endParaRPr>
          </a:p>
        </p:txBody>
      </p:sp>
      <p:sp>
        <p:nvSpPr>
          <p:cNvPr id="8" name="object 12">
            <a:extLst>
              <a:ext uri="{FF2B5EF4-FFF2-40B4-BE49-F238E27FC236}">
                <a16:creationId xmlns:a16="http://schemas.microsoft.com/office/drawing/2014/main" id="{BF270894-5EBB-2539-572F-A2F61C5FAC5E}"/>
              </a:ext>
            </a:extLst>
          </p:cNvPr>
          <p:cNvSpPr/>
          <p:nvPr/>
        </p:nvSpPr>
        <p:spPr>
          <a:xfrm>
            <a:off x="910805" y="1158875"/>
            <a:ext cx="152400" cy="9144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3">
            <a:extLst>
              <a:ext uri="{FF2B5EF4-FFF2-40B4-BE49-F238E27FC236}">
                <a16:creationId xmlns:a16="http://schemas.microsoft.com/office/drawing/2014/main" id="{C99D29B8-4B09-E225-58B6-B4BD15B04563}"/>
              </a:ext>
            </a:extLst>
          </p:cNvPr>
          <p:cNvSpPr txBox="1">
            <a:spLocks/>
          </p:cNvSpPr>
          <p:nvPr/>
        </p:nvSpPr>
        <p:spPr>
          <a:xfrm>
            <a:off x="831850" y="0"/>
            <a:ext cx="2565575" cy="637849"/>
          </a:xfrm>
          <a:prstGeom prst="rect">
            <a:avLst/>
          </a:prstGeom>
          <a:solidFill>
            <a:srgbClr val="E52D12"/>
          </a:solidFill>
        </p:spPr>
        <p:txBody>
          <a:bodyPr vert="horz" wrap="square" lIns="0" tIns="108000" rIns="0" bIns="36000" rtlCol="0">
            <a:spAutoFit/>
          </a:bodyPr>
          <a:lstStyle>
            <a:lvl1pPr>
              <a:defRPr>
                <a:latin typeface="+mj-lt"/>
                <a:ea typeface="+mj-ea"/>
                <a:cs typeface="+mj-cs"/>
              </a:defRPr>
            </a:lvl1pPr>
          </a:lstStyle>
          <a:p>
            <a:pPr algn="ctr"/>
            <a:r>
              <a:rPr lang="en-GB" sz="3200" b="1" dirty="0">
                <a:solidFill>
                  <a:schemeClr val="bg1"/>
                </a:solidFill>
                <a:effectLst/>
                <a:latin typeface="Arial" panose="020B0604020202020204" pitchFamily="34" charset="0"/>
                <a:cs typeface="Arial" panose="020B0604020202020204" pitchFamily="34" charset="0"/>
              </a:rPr>
              <a:t>Sectors</a:t>
            </a:r>
          </a:p>
        </p:txBody>
      </p:sp>
      <p:sp>
        <p:nvSpPr>
          <p:cNvPr id="13" name="object 2">
            <a:extLst>
              <a:ext uri="{FF2B5EF4-FFF2-40B4-BE49-F238E27FC236}">
                <a16:creationId xmlns:a16="http://schemas.microsoft.com/office/drawing/2014/main" id="{DD0881A9-DFE6-22A5-D42A-E74A30F84FF1}"/>
              </a:ext>
            </a:extLst>
          </p:cNvPr>
          <p:cNvSpPr/>
          <p:nvPr/>
        </p:nvSpPr>
        <p:spPr>
          <a:xfrm>
            <a:off x="8582984" y="1157261"/>
            <a:ext cx="154940" cy="255987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4" name="object 3">
            <a:extLst>
              <a:ext uri="{FF2B5EF4-FFF2-40B4-BE49-F238E27FC236}">
                <a16:creationId xmlns:a16="http://schemas.microsoft.com/office/drawing/2014/main" id="{7187FBBA-BC1B-7948-4BB6-95736B49C265}"/>
              </a:ext>
            </a:extLst>
          </p:cNvPr>
          <p:cNvSpPr txBox="1"/>
          <p:nvPr/>
        </p:nvSpPr>
        <p:spPr>
          <a:xfrm>
            <a:off x="8906294" y="1157261"/>
            <a:ext cx="10061156" cy="2559877"/>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a:solidFill>
                  <a:srgbClr val="FFFFFF"/>
                </a:solidFill>
                <a:effectLst/>
                <a:latin typeface="Arial" panose="020B0604020202020204" pitchFamily="34" charset="0"/>
                <a:cs typeface="Arial" panose="020B0604020202020204" pitchFamily="34" charset="0"/>
              </a:rPr>
              <a:t>National Centre for Precision Farming</a:t>
            </a:r>
          </a:p>
          <a:p>
            <a:pPr>
              <a:spcAft>
                <a:spcPts val="1200"/>
              </a:spcAft>
            </a:pPr>
            <a:r>
              <a:rPr lang="en-GB" sz="2400" dirty="0">
                <a:solidFill>
                  <a:srgbClr val="FFFFFF"/>
                </a:solidFill>
                <a:effectLst/>
                <a:latin typeface="Arial" panose="020B0604020202020204" pitchFamily="34" charset="0"/>
                <a:cs typeface="Arial" panose="020B0604020202020204" pitchFamily="34" charset="0"/>
              </a:rPr>
              <a:t>The Centre’s mission is to establish global visibility and excellence in education and training, research and development, innovation and enterprise in precision farming and its exploitation in addressing global farming and food security issues.</a:t>
            </a:r>
          </a:p>
        </p:txBody>
      </p:sp>
      <p:sp>
        <p:nvSpPr>
          <p:cNvPr id="6" name="TextBox 5">
            <a:extLst>
              <a:ext uri="{FF2B5EF4-FFF2-40B4-BE49-F238E27FC236}">
                <a16:creationId xmlns:a16="http://schemas.microsoft.com/office/drawing/2014/main" id="{2A739937-B04B-DB89-185B-C9B9FAEFDAE1}"/>
              </a:ext>
            </a:extLst>
          </p:cNvPr>
          <p:cNvSpPr txBox="1"/>
          <p:nvPr/>
        </p:nvSpPr>
        <p:spPr>
          <a:xfrm>
            <a:off x="831850" y="2759075"/>
            <a:ext cx="5943599" cy="1877437"/>
          </a:xfrm>
          <a:prstGeom prst="rect">
            <a:avLst/>
          </a:prstGeom>
          <a:noFill/>
        </p:spPr>
        <p:txBody>
          <a:bodyPr wrap="square" anchor="t" anchorCtr="0">
            <a:spAutoFit/>
          </a:bodyPr>
          <a:lstStyle/>
          <a:p>
            <a:pPr>
              <a:spcAft>
                <a:spcPts val="1200"/>
              </a:spcAft>
            </a:pPr>
            <a:r>
              <a:rPr lang="en-GB" sz="3200" b="1" dirty="0">
                <a:solidFill>
                  <a:srgbClr val="06204C"/>
                </a:solidFill>
                <a:effectLst/>
                <a:latin typeface="Arial" panose="020B0604020202020204" pitchFamily="34" charset="0"/>
                <a:cs typeface="Arial" panose="020B0604020202020204" pitchFamily="34" charset="0"/>
              </a:rPr>
              <a:t>Research assets</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University based</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20889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69C252-2105-005D-C7AA-03FB9A6ACF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096" cy="11308554"/>
          </a:xfrm>
          <a:prstGeom prst="rect">
            <a:avLst/>
          </a:prstGeom>
        </p:spPr>
      </p:pic>
      <p:sp>
        <p:nvSpPr>
          <p:cNvPr id="5" name="object 2">
            <a:extLst>
              <a:ext uri="{FF2B5EF4-FFF2-40B4-BE49-F238E27FC236}">
                <a16:creationId xmlns:a16="http://schemas.microsoft.com/office/drawing/2014/main" id="{FB91B898-1034-9D76-0338-306BBE22131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bg1"/>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17BF7BF-3E6B-CE4D-95A1-AD3D4984B922}"/>
              </a:ext>
            </a:extLst>
          </p:cNvPr>
          <p:cNvSpPr txBox="1">
            <a:spLocks/>
          </p:cNvSpPr>
          <p:nvPr/>
        </p:nvSpPr>
        <p:spPr>
          <a:xfrm>
            <a:off x="1441450" y="1158875"/>
            <a:ext cx="5943599"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061F4C"/>
                </a:solidFill>
                <a:effectLst/>
                <a:latin typeface="Arial" panose="020B0604020202020204" pitchFamily="34" charset="0"/>
                <a:cs typeface="Arial" panose="020B0604020202020204" pitchFamily="34" charset="0"/>
              </a:rPr>
              <a:t>Applied </a:t>
            </a:r>
            <a:br>
              <a:rPr lang="en-GB" sz="4800" b="1" dirty="0">
                <a:solidFill>
                  <a:srgbClr val="061F4C"/>
                </a:solidFill>
                <a:effectLst/>
                <a:latin typeface="Arial" panose="020B0604020202020204" pitchFamily="34" charset="0"/>
                <a:cs typeface="Arial" panose="020B0604020202020204" pitchFamily="34" charset="0"/>
              </a:rPr>
            </a:br>
            <a:r>
              <a:rPr lang="en-GB" sz="4800" b="1" dirty="0">
                <a:solidFill>
                  <a:srgbClr val="061F4C"/>
                </a:solidFill>
                <a:effectLst/>
                <a:latin typeface="Arial" panose="020B0604020202020204" pitchFamily="34" charset="0"/>
                <a:cs typeface="Arial" panose="020B0604020202020204" pitchFamily="34" charset="0"/>
              </a:rPr>
              <a:t>technology</a:t>
            </a:r>
            <a:endParaRPr lang="en-GB" sz="4800" dirty="0">
              <a:solidFill>
                <a:srgbClr val="061F4C"/>
              </a:solidFill>
              <a:effectLst/>
              <a:latin typeface="Arial" panose="020B0604020202020204" pitchFamily="34" charset="0"/>
              <a:cs typeface="Arial" panose="020B0604020202020204" pitchFamily="34" charset="0"/>
            </a:endParaRPr>
          </a:p>
        </p:txBody>
      </p:sp>
      <p:sp>
        <p:nvSpPr>
          <p:cNvPr id="8" name="object 12">
            <a:extLst>
              <a:ext uri="{FF2B5EF4-FFF2-40B4-BE49-F238E27FC236}">
                <a16:creationId xmlns:a16="http://schemas.microsoft.com/office/drawing/2014/main" id="{BF270894-5EBB-2539-572F-A2F61C5FAC5E}"/>
              </a:ext>
            </a:extLst>
          </p:cNvPr>
          <p:cNvSpPr/>
          <p:nvPr/>
        </p:nvSpPr>
        <p:spPr>
          <a:xfrm>
            <a:off x="910805" y="1158875"/>
            <a:ext cx="152400" cy="1564554"/>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3">
            <a:extLst>
              <a:ext uri="{FF2B5EF4-FFF2-40B4-BE49-F238E27FC236}">
                <a16:creationId xmlns:a16="http://schemas.microsoft.com/office/drawing/2014/main" id="{C99D29B8-4B09-E225-58B6-B4BD15B04563}"/>
              </a:ext>
            </a:extLst>
          </p:cNvPr>
          <p:cNvSpPr txBox="1">
            <a:spLocks/>
          </p:cNvSpPr>
          <p:nvPr/>
        </p:nvSpPr>
        <p:spPr>
          <a:xfrm>
            <a:off x="831850" y="0"/>
            <a:ext cx="2565575" cy="637849"/>
          </a:xfrm>
          <a:prstGeom prst="rect">
            <a:avLst/>
          </a:prstGeom>
          <a:solidFill>
            <a:srgbClr val="06204C"/>
          </a:solidFill>
        </p:spPr>
        <p:txBody>
          <a:bodyPr vert="horz" wrap="square" lIns="0" tIns="108000" rIns="0" bIns="36000" rtlCol="0">
            <a:spAutoFit/>
          </a:bodyPr>
          <a:lstStyle>
            <a:lvl1pPr>
              <a:defRPr>
                <a:latin typeface="+mj-lt"/>
                <a:ea typeface="+mj-ea"/>
                <a:cs typeface="+mj-cs"/>
              </a:defRPr>
            </a:lvl1pPr>
          </a:lstStyle>
          <a:p>
            <a:pPr algn="ctr"/>
            <a:r>
              <a:rPr lang="en-GB" sz="3200" b="1" dirty="0">
                <a:solidFill>
                  <a:schemeClr val="bg1"/>
                </a:solidFill>
                <a:effectLst/>
                <a:latin typeface="Arial" panose="020B0604020202020204" pitchFamily="34" charset="0"/>
                <a:cs typeface="Arial" panose="020B0604020202020204" pitchFamily="34" charset="0"/>
              </a:rPr>
              <a:t>Enablers</a:t>
            </a:r>
          </a:p>
        </p:txBody>
      </p:sp>
      <p:sp>
        <p:nvSpPr>
          <p:cNvPr id="13" name="object 2">
            <a:extLst>
              <a:ext uri="{FF2B5EF4-FFF2-40B4-BE49-F238E27FC236}">
                <a16:creationId xmlns:a16="http://schemas.microsoft.com/office/drawing/2014/main" id="{DD0881A9-DFE6-22A5-D42A-E74A30F84FF1}"/>
              </a:ext>
            </a:extLst>
          </p:cNvPr>
          <p:cNvSpPr/>
          <p:nvPr/>
        </p:nvSpPr>
        <p:spPr>
          <a:xfrm>
            <a:off x="8582984" y="6950075"/>
            <a:ext cx="154940" cy="3298541"/>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4" name="object 3">
            <a:extLst>
              <a:ext uri="{FF2B5EF4-FFF2-40B4-BE49-F238E27FC236}">
                <a16:creationId xmlns:a16="http://schemas.microsoft.com/office/drawing/2014/main" id="{7187FBBA-BC1B-7948-4BB6-95736B49C265}"/>
              </a:ext>
            </a:extLst>
          </p:cNvPr>
          <p:cNvSpPr txBox="1"/>
          <p:nvPr/>
        </p:nvSpPr>
        <p:spPr>
          <a:xfrm>
            <a:off x="8906294" y="6950075"/>
            <a:ext cx="10061156" cy="3298541"/>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a:solidFill>
                  <a:srgbClr val="FEFEFE"/>
                </a:solidFill>
                <a:effectLst/>
                <a:latin typeface="Arial" panose="020B0604020202020204" pitchFamily="34" charset="0"/>
                <a:cs typeface="Arial" panose="020B0604020202020204" pitchFamily="34" charset="0"/>
              </a:rPr>
              <a:t>The Hounsfield Facility, University of Nottingham</a:t>
            </a:r>
            <a:endParaRPr lang="en-GB" sz="32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dirty="0">
                <a:solidFill>
                  <a:srgbClr val="FEFEFE"/>
                </a:solidFill>
                <a:effectLst/>
                <a:latin typeface="Arial" panose="020B0604020202020204" pitchFamily="34" charset="0"/>
                <a:cs typeface="Arial" panose="020B0604020202020204" pitchFamily="34" charset="0"/>
              </a:rPr>
              <a:t>The Hounsfield Facility is based within the School of Biosciences at the Sutton Bonington campus, as part of the University of Nottingham. Opened in 2014, it houses state-of-the-art X-ray CT equipment integrated with automated robotics. This enables scientists to explore the internal architecture of biomaterials and support research into environmental sustainability and global food security.</a:t>
            </a:r>
          </a:p>
        </p:txBody>
      </p:sp>
      <p:sp>
        <p:nvSpPr>
          <p:cNvPr id="6" name="TextBox 5">
            <a:extLst>
              <a:ext uri="{FF2B5EF4-FFF2-40B4-BE49-F238E27FC236}">
                <a16:creationId xmlns:a16="http://schemas.microsoft.com/office/drawing/2014/main" id="{063C6174-AE76-ED9F-8B08-C1EF97B3C4FE}"/>
              </a:ext>
            </a:extLst>
          </p:cNvPr>
          <p:cNvSpPr txBox="1"/>
          <p:nvPr/>
        </p:nvSpPr>
        <p:spPr>
          <a:xfrm>
            <a:off x="831850" y="3475965"/>
            <a:ext cx="5943599" cy="1877437"/>
          </a:xfrm>
          <a:prstGeom prst="rect">
            <a:avLst/>
          </a:prstGeom>
          <a:noFill/>
        </p:spPr>
        <p:txBody>
          <a:bodyPr wrap="square" anchor="t" anchorCtr="0">
            <a:spAutoFit/>
          </a:bodyPr>
          <a:lstStyle/>
          <a:p>
            <a:pPr>
              <a:spcAft>
                <a:spcPts val="1200"/>
              </a:spcAft>
            </a:pPr>
            <a:r>
              <a:rPr lang="en-GB" sz="3200" b="1" dirty="0">
                <a:solidFill>
                  <a:srgbClr val="06204C"/>
                </a:solidFill>
                <a:effectLst/>
                <a:latin typeface="Arial" panose="020B0604020202020204" pitchFamily="34" charset="0"/>
                <a:cs typeface="Arial" panose="020B0604020202020204" pitchFamily="34" charset="0"/>
              </a:rPr>
              <a:t>Research assets</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University based</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40836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F682B-20BF-9913-0064-B70072F4F72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099" cy="11308556"/>
          </a:xfrm>
          <a:prstGeom prst="rect">
            <a:avLst/>
          </a:prstGeom>
        </p:spPr>
      </p:pic>
      <p:sp>
        <p:nvSpPr>
          <p:cNvPr id="5" name="object 2">
            <a:extLst>
              <a:ext uri="{FF2B5EF4-FFF2-40B4-BE49-F238E27FC236}">
                <a16:creationId xmlns:a16="http://schemas.microsoft.com/office/drawing/2014/main" id="{FB91B898-1034-9D76-0338-306BBE22131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bg1"/>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17BF7BF-3E6B-CE4D-95A1-AD3D4984B922}"/>
              </a:ext>
            </a:extLst>
          </p:cNvPr>
          <p:cNvSpPr txBox="1">
            <a:spLocks/>
          </p:cNvSpPr>
          <p:nvPr/>
        </p:nvSpPr>
        <p:spPr>
          <a:xfrm>
            <a:off x="1441450" y="1158875"/>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061F4C"/>
                </a:solidFill>
                <a:effectLst/>
                <a:latin typeface="Arial" panose="020B0604020202020204" pitchFamily="34" charset="0"/>
                <a:cs typeface="Arial" panose="020B0604020202020204" pitchFamily="34" charset="0"/>
              </a:rPr>
              <a:t>Biosciences</a:t>
            </a:r>
            <a:endParaRPr lang="en-GB" sz="4800" dirty="0">
              <a:solidFill>
                <a:srgbClr val="061F4C"/>
              </a:solidFill>
              <a:effectLst/>
              <a:latin typeface="Arial" panose="020B0604020202020204" pitchFamily="34" charset="0"/>
              <a:cs typeface="Arial" panose="020B0604020202020204" pitchFamily="34" charset="0"/>
            </a:endParaRPr>
          </a:p>
        </p:txBody>
      </p:sp>
      <p:sp>
        <p:nvSpPr>
          <p:cNvPr id="13" name="object 2">
            <a:extLst>
              <a:ext uri="{FF2B5EF4-FFF2-40B4-BE49-F238E27FC236}">
                <a16:creationId xmlns:a16="http://schemas.microsoft.com/office/drawing/2014/main" id="{DD0881A9-DFE6-22A5-D42A-E74A30F84FF1}"/>
              </a:ext>
            </a:extLst>
          </p:cNvPr>
          <p:cNvSpPr/>
          <p:nvPr/>
        </p:nvSpPr>
        <p:spPr>
          <a:xfrm>
            <a:off x="8582984" y="1158875"/>
            <a:ext cx="154940" cy="3667873"/>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4" name="object 3">
            <a:extLst>
              <a:ext uri="{FF2B5EF4-FFF2-40B4-BE49-F238E27FC236}">
                <a16:creationId xmlns:a16="http://schemas.microsoft.com/office/drawing/2014/main" id="{7187FBBA-BC1B-7948-4BB6-95736B49C265}"/>
              </a:ext>
            </a:extLst>
          </p:cNvPr>
          <p:cNvSpPr txBox="1"/>
          <p:nvPr/>
        </p:nvSpPr>
        <p:spPr>
          <a:xfrm>
            <a:off x="8906294" y="1158875"/>
            <a:ext cx="10061156" cy="3667873"/>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a:solidFill>
                  <a:srgbClr val="FEFEFE"/>
                </a:solidFill>
                <a:effectLst/>
                <a:latin typeface="Arial" panose="020B0604020202020204" pitchFamily="34" charset="0"/>
                <a:cs typeface="Arial" panose="020B0604020202020204" pitchFamily="34" charset="0"/>
              </a:rPr>
              <a:t>Centre for Formulation Engineering</a:t>
            </a:r>
            <a:endParaRPr lang="en-GB" sz="32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dirty="0">
                <a:solidFill>
                  <a:srgbClr val="FEFEFE"/>
                </a:solidFill>
                <a:effectLst/>
                <a:latin typeface="Arial" panose="020B0604020202020204" pitchFamily="34" charset="0"/>
                <a:cs typeface="Arial" panose="020B0604020202020204" pitchFamily="34" charset="0"/>
              </a:rPr>
              <a:t>The Centre for Formulation Engineering is developing solutions to problems facing industries in the pharmaceutical, biotechnological, food, fast moving consumer goods and speciality products sectors. This is vital to many issues affecting the quality of life; such as better economical processes to reduce the environmental burden, and longer lasting food due to the right combination of chemistry, ingredients </a:t>
            </a:r>
            <a:br>
              <a:rPr lang="en-GB" sz="2400" dirty="0">
                <a:solidFill>
                  <a:srgbClr val="FEFEFE"/>
                </a:solidFill>
                <a:effectLst/>
                <a:latin typeface="Arial" panose="020B0604020202020204" pitchFamily="34" charset="0"/>
                <a:cs typeface="Arial" panose="020B0604020202020204" pitchFamily="34" charset="0"/>
              </a:rPr>
            </a:br>
            <a:r>
              <a:rPr lang="en-GB" sz="2400" dirty="0">
                <a:solidFill>
                  <a:srgbClr val="FEFEFE"/>
                </a:solidFill>
                <a:effectLst/>
                <a:latin typeface="Arial" panose="020B0604020202020204" pitchFamily="34" charset="0"/>
                <a:cs typeface="Arial" panose="020B0604020202020204" pitchFamily="34" charset="0"/>
              </a:rPr>
              <a:t>and processes.</a:t>
            </a:r>
          </a:p>
        </p:txBody>
      </p:sp>
      <p:sp>
        <p:nvSpPr>
          <p:cNvPr id="9" name="object 3">
            <a:extLst>
              <a:ext uri="{FF2B5EF4-FFF2-40B4-BE49-F238E27FC236}">
                <a16:creationId xmlns:a16="http://schemas.microsoft.com/office/drawing/2014/main" id="{5FDC900B-1327-0111-3F98-70E81D0ECB2A}"/>
              </a:ext>
            </a:extLst>
          </p:cNvPr>
          <p:cNvSpPr txBox="1">
            <a:spLocks/>
          </p:cNvSpPr>
          <p:nvPr/>
        </p:nvSpPr>
        <p:spPr>
          <a:xfrm>
            <a:off x="831850" y="0"/>
            <a:ext cx="2565575" cy="637849"/>
          </a:xfrm>
          <a:prstGeom prst="rect">
            <a:avLst/>
          </a:prstGeom>
          <a:solidFill>
            <a:srgbClr val="06204C"/>
          </a:solidFill>
        </p:spPr>
        <p:txBody>
          <a:bodyPr vert="horz" wrap="square" lIns="0" tIns="108000" rIns="0" bIns="36000" rtlCol="0">
            <a:spAutoFit/>
          </a:bodyPr>
          <a:lstStyle>
            <a:lvl1pPr>
              <a:defRPr>
                <a:latin typeface="+mj-lt"/>
                <a:ea typeface="+mj-ea"/>
                <a:cs typeface="+mj-cs"/>
              </a:defRPr>
            </a:lvl1pPr>
          </a:lstStyle>
          <a:p>
            <a:pPr algn="ctr"/>
            <a:r>
              <a:rPr lang="en-GB" sz="3200" b="1" dirty="0">
                <a:solidFill>
                  <a:schemeClr val="bg1"/>
                </a:solidFill>
                <a:effectLst/>
                <a:latin typeface="Arial" panose="020B0604020202020204" pitchFamily="34" charset="0"/>
                <a:cs typeface="Arial" panose="020B0604020202020204" pitchFamily="34" charset="0"/>
              </a:rPr>
              <a:t>Enablers</a:t>
            </a:r>
          </a:p>
        </p:txBody>
      </p:sp>
      <p:sp>
        <p:nvSpPr>
          <p:cNvPr id="2" name="object 12">
            <a:extLst>
              <a:ext uri="{FF2B5EF4-FFF2-40B4-BE49-F238E27FC236}">
                <a16:creationId xmlns:a16="http://schemas.microsoft.com/office/drawing/2014/main" id="{C9A03FD0-A308-9F18-AB11-7344482BE474}"/>
              </a:ext>
            </a:extLst>
          </p:cNvPr>
          <p:cNvSpPr/>
          <p:nvPr/>
        </p:nvSpPr>
        <p:spPr>
          <a:xfrm>
            <a:off x="910805" y="1158875"/>
            <a:ext cx="152400" cy="9144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AE5BCCB-DE39-87C0-8958-296D4EB72FE6}"/>
              </a:ext>
            </a:extLst>
          </p:cNvPr>
          <p:cNvSpPr txBox="1"/>
          <p:nvPr/>
        </p:nvSpPr>
        <p:spPr>
          <a:xfrm>
            <a:off x="831850" y="2759075"/>
            <a:ext cx="5943599" cy="1877437"/>
          </a:xfrm>
          <a:prstGeom prst="rect">
            <a:avLst/>
          </a:prstGeom>
          <a:noFill/>
        </p:spPr>
        <p:txBody>
          <a:bodyPr wrap="square" anchor="t" anchorCtr="0">
            <a:spAutoFit/>
          </a:bodyPr>
          <a:lstStyle/>
          <a:p>
            <a:pPr>
              <a:spcAft>
                <a:spcPts val="1200"/>
              </a:spcAft>
            </a:pPr>
            <a:r>
              <a:rPr lang="en-GB" sz="3200" b="1" dirty="0">
                <a:solidFill>
                  <a:srgbClr val="06204C"/>
                </a:solidFill>
                <a:effectLst/>
                <a:latin typeface="Arial" panose="020B0604020202020204" pitchFamily="34" charset="0"/>
                <a:cs typeface="Arial" panose="020B0604020202020204" pitchFamily="34" charset="0"/>
              </a:rPr>
              <a:t>Research assets</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University based</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15578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97B286-AD27-E999-CE7D-CF62D6C4FD0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099" cy="11308556"/>
          </a:xfrm>
          <a:prstGeom prst="rect">
            <a:avLst/>
          </a:prstGeom>
        </p:spPr>
      </p:pic>
      <p:sp>
        <p:nvSpPr>
          <p:cNvPr id="5" name="object 2">
            <a:extLst>
              <a:ext uri="{FF2B5EF4-FFF2-40B4-BE49-F238E27FC236}">
                <a16:creationId xmlns:a16="http://schemas.microsoft.com/office/drawing/2014/main" id="{FB91B898-1034-9D76-0338-306BBE221318}"/>
              </a:ext>
            </a:extLst>
          </p:cNvPr>
          <p:cNvSpPr/>
          <p:nvPr/>
        </p:nvSpPr>
        <p:spPr>
          <a:xfrm>
            <a:off x="0" y="0"/>
            <a:ext cx="761365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chemeClr val="bg1"/>
          </a:solidFill>
        </p:spPr>
        <p:txBody>
          <a:bodyPr wrap="square" lIns="0" tIns="0" rIns="0" bIns="0" rtlCol="0"/>
          <a:lstStyle/>
          <a:p>
            <a:endParaRPr>
              <a:solidFill>
                <a:schemeClr val="bg1"/>
              </a:solidFill>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617BF7BF-3E6B-CE4D-95A1-AD3D4984B922}"/>
              </a:ext>
            </a:extLst>
          </p:cNvPr>
          <p:cNvSpPr txBox="1">
            <a:spLocks/>
          </p:cNvSpPr>
          <p:nvPr/>
        </p:nvSpPr>
        <p:spPr>
          <a:xfrm>
            <a:off x="1441450" y="1158875"/>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061F4C"/>
                </a:solidFill>
                <a:effectLst/>
                <a:latin typeface="Arial" panose="020B0604020202020204" pitchFamily="34" charset="0"/>
                <a:cs typeface="Arial" panose="020B0604020202020204" pitchFamily="34" charset="0"/>
              </a:rPr>
              <a:t>Sustainability</a:t>
            </a:r>
            <a:endParaRPr lang="en-GB" sz="4800" dirty="0">
              <a:solidFill>
                <a:srgbClr val="061F4C"/>
              </a:solidFill>
              <a:effectLst/>
              <a:latin typeface="Arial" panose="020B0604020202020204" pitchFamily="34" charset="0"/>
              <a:cs typeface="Arial" panose="020B0604020202020204" pitchFamily="34" charset="0"/>
            </a:endParaRPr>
          </a:p>
        </p:txBody>
      </p:sp>
      <p:sp>
        <p:nvSpPr>
          <p:cNvPr id="8" name="object 12">
            <a:extLst>
              <a:ext uri="{FF2B5EF4-FFF2-40B4-BE49-F238E27FC236}">
                <a16:creationId xmlns:a16="http://schemas.microsoft.com/office/drawing/2014/main" id="{BF270894-5EBB-2539-572F-A2F61C5FAC5E}"/>
              </a:ext>
            </a:extLst>
          </p:cNvPr>
          <p:cNvSpPr/>
          <p:nvPr/>
        </p:nvSpPr>
        <p:spPr>
          <a:xfrm>
            <a:off x="910805" y="1158875"/>
            <a:ext cx="152400" cy="9144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2">
            <a:extLst>
              <a:ext uri="{FF2B5EF4-FFF2-40B4-BE49-F238E27FC236}">
                <a16:creationId xmlns:a16="http://schemas.microsoft.com/office/drawing/2014/main" id="{DD0881A9-DFE6-22A5-D42A-E74A30F84FF1}"/>
              </a:ext>
            </a:extLst>
          </p:cNvPr>
          <p:cNvSpPr/>
          <p:nvPr/>
        </p:nvSpPr>
        <p:spPr>
          <a:xfrm>
            <a:off x="8582984" y="1158874"/>
            <a:ext cx="154940" cy="5299089"/>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4" name="object 3">
            <a:extLst>
              <a:ext uri="{FF2B5EF4-FFF2-40B4-BE49-F238E27FC236}">
                <a16:creationId xmlns:a16="http://schemas.microsoft.com/office/drawing/2014/main" id="{7187FBBA-BC1B-7948-4BB6-95736B49C265}"/>
              </a:ext>
            </a:extLst>
          </p:cNvPr>
          <p:cNvSpPr txBox="1"/>
          <p:nvPr/>
        </p:nvSpPr>
        <p:spPr>
          <a:xfrm>
            <a:off x="8906294" y="1158875"/>
            <a:ext cx="10061156" cy="5299088"/>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a:solidFill>
                  <a:srgbClr val="FEFEFE"/>
                </a:solidFill>
                <a:effectLst/>
                <a:latin typeface="Arial" panose="020B0604020202020204" pitchFamily="34" charset="0"/>
                <a:cs typeface="Arial" panose="020B0604020202020204" pitchFamily="34" charset="0"/>
              </a:rPr>
              <a:t>Birmingham Institute of Forest Research</a:t>
            </a:r>
          </a:p>
          <a:p>
            <a:pPr>
              <a:spcAft>
                <a:spcPts val="1200"/>
              </a:spcAft>
            </a:pPr>
            <a:r>
              <a:rPr lang="en-GB" sz="2400" dirty="0">
                <a:solidFill>
                  <a:srgbClr val="FEFEFE"/>
                </a:solidFill>
                <a:effectLst/>
                <a:latin typeface="Arial" panose="020B0604020202020204" pitchFamily="34" charset="0"/>
                <a:cs typeface="Arial" panose="020B0604020202020204" pitchFamily="34" charset="0"/>
              </a:rPr>
              <a:t>One of the key challenges </a:t>
            </a:r>
            <a:r>
              <a:rPr lang="en-GB" sz="2400" dirty="0" err="1">
                <a:solidFill>
                  <a:srgbClr val="FEFEFE"/>
                </a:solidFill>
                <a:effectLst/>
                <a:latin typeface="Arial" panose="020B0604020202020204" pitchFamily="34" charset="0"/>
                <a:cs typeface="Arial" panose="020B0604020202020204" pitchFamily="34" charset="0"/>
              </a:rPr>
              <a:t>BIFoR</a:t>
            </a:r>
            <a:r>
              <a:rPr lang="en-GB" sz="2400" dirty="0">
                <a:solidFill>
                  <a:srgbClr val="FEFEFE"/>
                </a:solidFill>
                <a:effectLst/>
                <a:latin typeface="Arial" panose="020B0604020202020204" pitchFamily="34" charset="0"/>
                <a:cs typeface="Arial" panose="020B0604020202020204" pitchFamily="34" charset="0"/>
              </a:rPr>
              <a:t> addresses is the impact of climate and environmental change on woodlands.</a:t>
            </a:r>
          </a:p>
          <a:p>
            <a:pPr>
              <a:spcAft>
                <a:spcPts val="1200"/>
              </a:spcAft>
            </a:pPr>
            <a:r>
              <a:rPr lang="en-GB" sz="2400" dirty="0">
                <a:solidFill>
                  <a:srgbClr val="FEFEFE"/>
                </a:solidFill>
                <a:effectLst/>
                <a:latin typeface="Arial" panose="020B0604020202020204" pitchFamily="34" charset="0"/>
                <a:cs typeface="Arial" panose="020B0604020202020204" pitchFamily="34" charset="0"/>
              </a:rPr>
              <a:t>Carbon Dioxide (CO</a:t>
            </a:r>
            <a:r>
              <a:rPr lang="en-GB" sz="2400" baseline="-25000" dirty="0">
                <a:solidFill>
                  <a:srgbClr val="FEFEFE"/>
                </a:solidFill>
                <a:effectLst/>
                <a:latin typeface="Arial" panose="020B0604020202020204" pitchFamily="34" charset="0"/>
                <a:cs typeface="Arial" panose="020B0604020202020204" pitchFamily="34" charset="0"/>
              </a:rPr>
              <a:t>2</a:t>
            </a:r>
            <a:r>
              <a:rPr lang="en-GB" sz="2400" dirty="0">
                <a:solidFill>
                  <a:srgbClr val="FEFEFE"/>
                </a:solidFill>
                <a:effectLst/>
                <a:latin typeface="Arial" panose="020B0604020202020204" pitchFamily="34" charset="0"/>
                <a:cs typeface="Arial" panose="020B0604020202020204" pitchFamily="34" charset="0"/>
              </a:rPr>
              <a:t>) levels in our air are rising, mostly due to our use of fossil fuels. As CO</a:t>
            </a:r>
            <a:r>
              <a:rPr lang="en-GB" sz="2400" baseline="-25000" dirty="0">
                <a:solidFill>
                  <a:srgbClr val="FEFEFE"/>
                </a:solidFill>
                <a:effectLst/>
                <a:latin typeface="Arial" panose="020B0604020202020204" pitchFamily="34" charset="0"/>
                <a:cs typeface="Arial" panose="020B0604020202020204" pitchFamily="34" charset="0"/>
              </a:rPr>
              <a:t>2</a:t>
            </a:r>
            <a:r>
              <a:rPr lang="en-GB" sz="2400" dirty="0">
                <a:solidFill>
                  <a:srgbClr val="FEFEFE"/>
                </a:solidFill>
                <a:effectLst/>
                <a:latin typeface="Arial" panose="020B0604020202020204" pitchFamily="34" charset="0"/>
                <a:cs typeface="Arial" panose="020B0604020202020204" pitchFamily="34" charset="0"/>
              </a:rPr>
              <a:t> rises, so does the world’s temperature. Trees and the soil around them help us capture some of this CO</a:t>
            </a:r>
            <a:r>
              <a:rPr lang="en-GB" sz="2400" baseline="-25000" dirty="0">
                <a:solidFill>
                  <a:srgbClr val="FEFEFE"/>
                </a:solidFill>
                <a:effectLst/>
                <a:latin typeface="Arial" panose="020B0604020202020204" pitchFamily="34" charset="0"/>
                <a:cs typeface="Arial" panose="020B0604020202020204" pitchFamily="34" charset="0"/>
              </a:rPr>
              <a:t>2</a:t>
            </a:r>
            <a:r>
              <a:rPr lang="en-GB" sz="2400" dirty="0">
                <a:solidFill>
                  <a:srgbClr val="FEFEFE"/>
                </a:solidFill>
                <a:effectLst/>
                <a:latin typeface="Arial" panose="020B0604020202020204" pitchFamily="34" charset="0"/>
                <a:cs typeface="Arial" panose="020B0604020202020204" pitchFamily="34" charset="0"/>
              </a:rPr>
              <a:t>. In a giant experiment in a Staffordshire woodland, we are pumping CO</a:t>
            </a:r>
            <a:r>
              <a:rPr lang="en-GB" sz="2400" baseline="-25000" dirty="0">
                <a:solidFill>
                  <a:srgbClr val="FEFEFE"/>
                </a:solidFill>
                <a:effectLst/>
                <a:latin typeface="Arial" panose="020B0604020202020204" pitchFamily="34" charset="0"/>
                <a:cs typeface="Arial" panose="020B0604020202020204" pitchFamily="34" charset="0"/>
              </a:rPr>
              <a:t>2</a:t>
            </a:r>
            <a:r>
              <a:rPr lang="en-GB" sz="2400" dirty="0">
                <a:solidFill>
                  <a:srgbClr val="FEFEFE"/>
                </a:solidFill>
                <a:effectLst/>
                <a:latin typeface="Arial" panose="020B0604020202020204" pitchFamily="34" charset="0"/>
                <a:cs typeface="Arial" panose="020B0604020202020204" pitchFamily="34" charset="0"/>
              </a:rPr>
              <a:t> around trees to simulate the atmosphere we’re predicted to have in 2050. </a:t>
            </a:r>
            <a:br>
              <a:rPr lang="en-GB" sz="2400" dirty="0">
                <a:solidFill>
                  <a:srgbClr val="FEFEFE"/>
                </a:solidFill>
                <a:effectLst/>
                <a:latin typeface="Arial" panose="020B0604020202020204" pitchFamily="34" charset="0"/>
                <a:cs typeface="Arial" panose="020B0604020202020204" pitchFamily="34" charset="0"/>
              </a:rPr>
            </a:br>
            <a:r>
              <a:rPr lang="en-GB" sz="2400" dirty="0">
                <a:solidFill>
                  <a:srgbClr val="FEFEFE"/>
                </a:solidFill>
                <a:effectLst/>
                <a:latin typeface="Arial" panose="020B0604020202020204" pitchFamily="34" charset="0"/>
                <a:cs typeface="Arial" panose="020B0604020202020204" pitchFamily="34" charset="0"/>
              </a:rPr>
              <a:t>This helps us see how the woodland responds – do the trees grow faster, locking away more carbon, or will changes in the soil and insect life cause problems? Learning about the effects of increased CO</a:t>
            </a:r>
            <a:r>
              <a:rPr lang="en-GB" sz="2400" baseline="-25000" dirty="0">
                <a:solidFill>
                  <a:srgbClr val="FEFEFE"/>
                </a:solidFill>
                <a:effectLst/>
                <a:latin typeface="Arial" panose="020B0604020202020204" pitchFamily="34" charset="0"/>
                <a:cs typeface="Arial" panose="020B0604020202020204" pitchFamily="34" charset="0"/>
              </a:rPr>
              <a:t>2</a:t>
            </a:r>
            <a:r>
              <a:rPr lang="en-GB" sz="2400" dirty="0">
                <a:solidFill>
                  <a:srgbClr val="FEFEFE"/>
                </a:solidFill>
                <a:effectLst/>
                <a:latin typeface="Arial" panose="020B0604020202020204" pitchFamily="34" charset="0"/>
                <a:cs typeface="Arial" panose="020B0604020202020204" pitchFamily="34" charset="0"/>
              </a:rPr>
              <a:t> helps us plant woodland most likely to survive and thrive in the future.</a:t>
            </a:r>
          </a:p>
        </p:txBody>
      </p:sp>
      <p:sp>
        <p:nvSpPr>
          <p:cNvPr id="6" name="TextBox 5">
            <a:extLst>
              <a:ext uri="{FF2B5EF4-FFF2-40B4-BE49-F238E27FC236}">
                <a16:creationId xmlns:a16="http://schemas.microsoft.com/office/drawing/2014/main" id="{063C6174-AE76-ED9F-8B08-C1EF97B3C4FE}"/>
              </a:ext>
            </a:extLst>
          </p:cNvPr>
          <p:cNvSpPr txBox="1"/>
          <p:nvPr/>
        </p:nvSpPr>
        <p:spPr>
          <a:xfrm>
            <a:off x="831850" y="2594301"/>
            <a:ext cx="5943599" cy="1231106"/>
          </a:xfrm>
          <a:prstGeom prst="rect">
            <a:avLst/>
          </a:prstGeom>
          <a:noFill/>
        </p:spPr>
        <p:txBody>
          <a:bodyPr wrap="square" anchor="t" anchorCtr="0">
            <a:spAutoFit/>
          </a:bodyPr>
          <a:lstStyle/>
          <a:p>
            <a:pPr>
              <a:spcAft>
                <a:spcPts val="1200"/>
              </a:spcAft>
            </a:pPr>
            <a:r>
              <a:rPr lang="en-GB" sz="3200" b="1" dirty="0">
                <a:solidFill>
                  <a:srgbClr val="06204C"/>
                </a:solidFill>
                <a:effectLst/>
                <a:latin typeface="Arial" panose="020B0604020202020204" pitchFamily="34" charset="0"/>
                <a:cs typeface="Arial" panose="020B0604020202020204" pitchFamily="34" charset="0"/>
              </a:rPr>
              <a:t>Research assets</a:t>
            </a:r>
          </a:p>
          <a:p>
            <a:pPr marL="457200" indent="-457200">
              <a:spcAft>
                <a:spcPts val="1200"/>
              </a:spcAft>
              <a:buFont typeface="Arial" panose="020B0604020202020204" pitchFamily="34" charset="0"/>
              <a:buChar char="•"/>
            </a:pPr>
            <a:r>
              <a:rPr lang="en-GB" sz="3200" dirty="0">
                <a:solidFill>
                  <a:schemeClr val="tx1"/>
                </a:solidFill>
                <a:effectLst/>
                <a:latin typeface="Arial" panose="020B0604020202020204" pitchFamily="34" charset="0"/>
                <a:cs typeface="Arial" panose="020B0604020202020204" pitchFamily="34" charset="0"/>
              </a:rPr>
              <a:t>University based</a:t>
            </a:r>
          </a:p>
        </p:txBody>
      </p:sp>
      <p:sp>
        <p:nvSpPr>
          <p:cNvPr id="9" name="object 3">
            <a:extLst>
              <a:ext uri="{FF2B5EF4-FFF2-40B4-BE49-F238E27FC236}">
                <a16:creationId xmlns:a16="http://schemas.microsoft.com/office/drawing/2014/main" id="{5FDC900B-1327-0111-3F98-70E81D0ECB2A}"/>
              </a:ext>
            </a:extLst>
          </p:cNvPr>
          <p:cNvSpPr txBox="1">
            <a:spLocks/>
          </p:cNvSpPr>
          <p:nvPr/>
        </p:nvSpPr>
        <p:spPr>
          <a:xfrm>
            <a:off x="831850" y="0"/>
            <a:ext cx="2565575" cy="637849"/>
          </a:xfrm>
          <a:prstGeom prst="rect">
            <a:avLst/>
          </a:prstGeom>
          <a:solidFill>
            <a:srgbClr val="06204C"/>
          </a:solidFill>
        </p:spPr>
        <p:txBody>
          <a:bodyPr vert="horz" wrap="square" lIns="0" tIns="108000" rIns="0" bIns="36000" rtlCol="0">
            <a:spAutoFit/>
          </a:bodyPr>
          <a:lstStyle>
            <a:lvl1pPr>
              <a:defRPr>
                <a:latin typeface="+mj-lt"/>
                <a:ea typeface="+mj-ea"/>
                <a:cs typeface="+mj-cs"/>
              </a:defRPr>
            </a:lvl1pPr>
          </a:lstStyle>
          <a:p>
            <a:pPr algn="ctr"/>
            <a:r>
              <a:rPr lang="en-GB" sz="3200" b="1" dirty="0">
                <a:solidFill>
                  <a:schemeClr val="bg1"/>
                </a:solidFill>
                <a:effectLst/>
                <a:latin typeface="Arial" panose="020B0604020202020204" pitchFamily="34" charset="0"/>
                <a:cs typeface="Arial" panose="020B0604020202020204" pitchFamily="34" charset="0"/>
              </a:rPr>
              <a:t>Enablers</a:t>
            </a:r>
          </a:p>
        </p:txBody>
      </p:sp>
    </p:spTree>
    <p:extLst>
      <p:ext uri="{BB962C8B-B14F-4D97-AF65-F5344CB8AC3E}">
        <p14:creationId xmlns:p14="http://schemas.microsoft.com/office/powerpoint/2010/main" val="113101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B4A2C1-89CF-0E48-BBD9-9D412C7AD48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805" cy="11308953"/>
          </a:xfrm>
          <a:prstGeom prst="rect">
            <a:avLst/>
          </a:prstGeom>
        </p:spPr>
      </p:pic>
      <p:sp>
        <p:nvSpPr>
          <p:cNvPr id="4" name="object 2">
            <a:extLst>
              <a:ext uri="{FF2B5EF4-FFF2-40B4-BE49-F238E27FC236}">
                <a16:creationId xmlns:a16="http://schemas.microsoft.com/office/drawing/2014/main" id="{5F490E34-BE7C-F9C2-E918-542E62314586}"/>
              </a:ext>
            </a:extLst>
          </p:cNvPr>
          <p:cNvSpPr/>
          <p:nvPr/>
        </p:nvSpPr>
        <p:spPr>
          <a:xfrm>
            <a:off x="0" y="0"/>
            <a:ext cx="20104100"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83838"/>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 name="object 3">
            <a:extLst>
              <a:ext uri="{FF2B5EF4-FFF2-40B4-BE49-F238E27FC236}">
                <a16:creationId xmlns:a16="http://schemas.microsoft.com/office/drawing/2014/main" id="{90884B99-3953-D779-3676-4490ED6E358F}"/>
              </a:ext>
            </a:extLst>
          </p:cNvPr>
          <p:cNvSpPr txBox="1">
            <a:spLocks/>
          </p:cNvSpPr>
          <p:nvPr/>
        </p:nvSpPr>
        <p:spPr>
          <a:xfrm>
            <a:off x="2736850" y="4816475"/>
            <a:ext cx="10439400" cy="1025281"/>
          </a:xfrm>
          <a:prstGeom prst="rect">
            <a:avLst/>
          </a:prstGeom>
        </p:spPr>
        <p:txBody>
          <a:bodyPr vert="horz" wrap="square" lIns="0" tIns="100965" rIns="0" bIns="0" rtlCol="0">
            <a:spAutoFit/>
          </a:bodyPr>
          <a:lstStyle>
            <a:lvl1pPr>
              <a:defRPr>
                <a:latin typeface="+mj-lt"/>
                <a:ea typeface="+mj-ea"/>
                <a:cs typeface="+mj-cs"/>
              </a:defRPr>
            </a:lvl1pPr>
          </a:lstStyle>
          <a:p>
            <a:r>
              <a:rPr lang="en-GB" sz="6000" b="1" dirty="0">
                <a:solidFill>
                  <a:srgbClr val="FEFEFE"/>
                </a:solidFill>
                <a:effectLst/>
                <a:latin typeface="Arial" panose="020B0604020202020204" pitchFamily="34" charset="0"/>
                <a:cs typeface="Arial" panose="020B0604020202020204" pitchFamily="34" charset="0"/>
              </a:rPr>
              <a:t>Work with us</a:t>
            </a:r>
            <a:endParaRPr lang="en-GB" sz="6000" dirty="0">
              <a:solidFill>
                <a:srgbClr val="FEFEFE"/>
              </a:solidFill>
              <a:effectLst/>
              <a:latin typeface="Arial" panose="020B0604020202020204" pitchFamily="34" charset="0"/>
              <a:cs typeface="Arial" panose="020B0604020202020204" pitchFamily="34" charset="0"/>
            </a:endParaRPr>
          </a:p>
        </p:txBody>
      </p:sp>
      <p:sp>
        <p:nvSpPr>
          <p:cNvPr id="3" name="object 12">
            <a:extLst>
              <a:ext uri="{FF2B5EF4-FFF2-40B4-BE49-F238E27FC236}">
                <a16:creationId xmlns:a16="http://schemas.microsoft.com/office/drawing/2014/main" id="{D8A09721-E56D-CEE1-121A-E8F3757FEE99}"/>
              </a:ext>
            </a:extLst>
          </p:cNvPr>
          <p:cNvSpPr/>
          <p:nvPr/>
        </p:nvSpPr>
        <p:spPr>
          <a:xfrm>
            <a:off x="2206204" y="4816475"/>
            <a:ext cx="152400" cy="114300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08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6204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90605-2FF4-2EB9-CD71-B4F22833D13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052050" y="397"/>
            <a:ext cx="10052050" cy="11308554"/>
          </a:xfrm>
          <a:prstGeom prst="rect">
            <a:avLst/>
          </a:prstGeom>
        </p:spPr>
      </p:pic>
      <p:sp>
        <p:nvSpPr>
          <p:cNvPr id="2" name="object 3">
            <a:extLst>
              <a:ext uri="{FF2B5EF4-FFF2-40B4-BE49-F238E27FC236}">
                <a16:creationId xmlns:a16="http://schemas.microsoft.com/office/drawing/2014/main" id="{7685F7C5-539C-590B-5758-BCA2268654EC}"/>
              </a:ext>
            </a:extLst>
          </p:cNvPr>
          <p:cNvSpPr txBox="1">
            <a:spLocks/>
          </p:cNvSpPr>
          <p:nvPr/>
        </p:nvSpPr>
        <p:spPr>
          <a:xfrm>
            <a:off x="1670050" y="3178142"/>
            <a:ext cx="7162800" cy="4410823"/>
          </a:xfrm>
          <a:prstGeom prst="rect">
            <a:avLst/>
          </a:prstGeom>
        </p:spPr>
        <p:txBody>
          <a:bodyPr vert="horz" wrap="square" lIns="0" tIns="100965" rIns="0" bIns="0" rtlCol="0">
            <a:spAutoFit/>
          </a:bodyPr>
          <a:lstStyle>
            <a:lvl1pPr>
              <a:defRPr>
                <a:latin typeface="+mj-lt"/>
                <a:ea typeface="+mj-ea"/>
                <a:cs typeface="+mj-cs"/>
              </a:defRPr>
            </a:lvl1pPr>
          </a:lstStyle>
          <a:p>
            <a:r>
              <a:rPr lang="en-GB" sz="4000" dirty="0">
                <a:solidFill>
                  <a:srgbClr val="FEFEFE"/>
                </a:solidFill>
                <a:effectLst/>
                <a:latin typeface="Arial" panose="020B0604020202020204" pitchFamily="34" charset="0"/>
                <a:cs typeface="Arial" panose="020B0604020202020204" pitchFamily="34" charset="0"/>
              </a:rPr>
              <a:t>The UK‘s agricultural market </a:t>
            </a:r>
            <a:br>
              <a:rPr lang="en-GB" sz="4000" dirty="0">
                <a:solidFill>
                  <a:srgbClr val="FEFEFE"/>
                </a:solidFill>
                <a:effectLst/>
                <a:latin typeface="Arial" panose="020B0604020202020204" pitchFamily="34" charset="0"/>
                <a:cs typeface="Arial" panose="020B0604020202020204" pitchFamily="34" charset="0"/>
              </a:rPr>
            </a:br>
            <a:r>
              <a:rPr lang="en-GB" sz="4000" dirty="0">
                <a:solidFill>
                  <a:srgbClr val="FEFEFE"/>
                </a:solidFill>
                <a:effectLst/>
                <a:latin typeface="Arial" panose="020B0604020202020204" pitchFamily="34" charset="0"/>
                <a:cs typeface="Arial" panose="020B0604020202020204" pitchFamily="34" charset="0"/>
              </a:rPr>
              <a:t>is one of Europe’s biggest. </a:t>
            </a:r>
            <a:br>
              <a:rPr lang="en-GB" sz="4000" dirty="0">
                <a:solidFill>
                  <a:srgbClr val="FEFEFE"/>
                </a:solidFill>
                <a:effectLst/>
                <a:latin typeface="Arial" panose="020B0604020202020204" pitchFamily="34" charset="0"/>
                <a:cs typeface="Arial" panose="020B0604020202020204" pitchFamily="34" charset="0"/>
              </a:rPr>
            </a:br>
            <a:r>
              <a:rPr lang="en-GB" sz="4000" dirty="0">
                <a:solidFill>
                  <a:srgbClr val="FEFEFE"/>
                </a:solidFill>
                <a:effectLst/>
                <a:latin typeface="Arial" panose="020B0604020202020204" pitchFamily="34" charset="0"/>
                <a:cs typeface="Arial" panose="020B0604020202020204" pitchFamily="34" charset="0"/>
              </a:rPr>
              <a:t>Its population of professional farmers and growers are keen to adopt new technologies </a:t>
            </a:r>
            <a:br>
              <a:rPr lang="en-GB" sz="4000" dirty="0">
                <a:solidFill>
                  <a:srgbClr val="FEFEFE"/>
                </a:solidFill>
                <a:effectLst/>
                <a:latin typeface="Arial" panose="020B0604020202020204" pitchFamily="34" charset="0"/>
                <a:cs typeface="Arial" panose="020B0604020202020204" pitchFamily="34" charset="0"/>
              </a:rPr>
            </a:br>
            <a:r>
              <a:rPr lang="en-GB" sz="4000" dirty="0">
                <a:solidFill>
                  <a:srgbClr val="FEFEFE"/>
                </a:solidFill>
                <a:effectLst/>
                <a:latin typeface="Arial" panose="020B0604020202020204" pitchFamily="34" charset="0"/>
                <a:cs typeface="Arial" panose="020B0604020202020204" pitchFamily="34" charset="0"/>
              </a:rPr>
              <a:t>that will help them become more efficient</a:t>
            </a:r>
          </a:p>
        </p:txBody>
      </p:sp>
      <p:sp>
        <p:nvSpPr>
          <p:cNvPr id="4" name="object 12">
            <a:extLst>
              <a:ext uri="{FF2B5EF4-FFF2-40B4-BE49-F238E27FC236}">
                <a16:creationId xmlns:a16="http://schemas.microsoft.com/office/drawing/2014/main" id="{EF94BEDE-9A45-3F3C-2A79-2567553FD7F1}"/>
              </a:ext>
            </a:extLst>
          </p:cNvPr>
          <p:cNvSpPr/>
          <p:nvPr/>
        </p:nvSpPr>
        <p:spPr>
          <a:xfrm>
            <a:off x="1139404" y="3178142"/>
            <a:ext cx="225845" cy="4457733"/>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621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building with a red triangle&#10;&#10;Description automatically generated">
            <a:extLst>
              <a:ext uri="{FF2B5EF4-FFF2-40B4-BE49-F238E27FC236}">
                <a16:creationId xmlns:a16="http://schemas.microsoft.com/office/drawing/2014/main" id="{D48408C3-8F39-4D86-6925-22D26D1A0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4"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1" y="0"/>
            <a:ext cx="11915775"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5943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Our universities</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948359"/>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122778"/>
            <a:ext cx="10210800" cy="7971413"/>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From the Midlands, 90% of the UK’s population and businesses are less than a four-hour drive away; 45% of heavy rail freight and 33% of heavy road freight comes from, goes to, or passes through the Midlands and, with the advent of HS2, London will be less than an hour away. By air, the Midlands is home to two international airports – Paris is just a 90 minute flight away – with access to the seaports of the Humber.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The Midlands are home to 11 million people, 15% of the UK’s GVA, and the only inland freeport. This is critical to dispersing the output of the Midlands and accessing the potential markets of not only the wider UK, but Europe and international buyers. The region </a:t>
            </a:r>
            <a:br>
              <a:rPr lang="en-GB" sz="3200" dirty="0">
                <a:solidFill>
                  <a:schemeClr val="bg1"/>
                </a:solidFill>
                <a:effectLst/>
                <a:latin typeface="Arial" panose="020B0604020202020204" pitchFamily="34" charset="0"/>
                <a:cs typeface="Arial" panose="020B0604020202020204" pitchFamily="34" charset="0"/>
              </a:rPr>
            </a:br>
            <a:r>
              <a:rPr lang="en-GB" sz="3200" dirty="0">
                <a:solidFill>
                  <a:schemeClr val="bg1"/>
                </a:solidFill>
                <a:effectLst/>
                <a:latin typeface="Arial" panose="020B0604020202020204" pitchFamily="34" charset="0"/>
                <a:cs typeface="Arial" panose="020B0604020202020204" pitchFamily="34" charset="0"/>
              </a:rPr>
              <a:t>is constantly growing with new development sites and spaces for bespoke builds, including labs, test spaces, and offices.</a:t>
            </a:r>
          </a:p>
        </p:txBody>
      </p:sp>
    </p:spTree>
    <p:extLst>
      <p:ext uri="{BB962C8B-B14F-4D97-AF65-F5344CB8AC3E}">
        <p14:creationId xmlns:p14="http://schemas.microsoft.com/office/powerpoint/2010/main" val="2078511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building with a red triangle&#10;&#10;Description automatically generated">
            <a:extLst>
              <a:ext uri="{FF2B5EF4-FFF2-40B4-BE49-F238E27FC236}">
                <a16:creationId xmlns:a16="http://schemas.microsoft.com/office/drawing/2014/main" id="{D48408C3-8F39-4D86-6925-22D26D1A0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4"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1" y="0"/>
            <a:ext cx="10052051"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6781800"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Directory of contacts across the Midlands </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16382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7436BA47-59C9-1C35-7404-20DCF0814110}"/>
              </a:ext>
            </a:extLst>
          </p:cNvPr>
          <p:cNvGraphicFramePr>
            <a:graphicFrameLocks noGrp="1"/>
          </p:cNvGraphicFramePr>
          <p:nvPr>
            <p:extLst>
              <p:ext uri="{D42A27DB-BD31-4B8C-83A1-F6EECF244321}">
                <p14:modId xmlns:p14="http://schemas.microsoft.com/office/powerpoint/2010/main" val="4052990978"/>
              </p:ext>
            </p:extLst>
          </p:nvPr>
        </p:nvGraphicFramePr>
        <p:xfrm>
          <a:off x="1468437" y="2753697"/>
          <a:ext cx="17384712" cy="7209719"/>
        </p:xfrm>
        <a:graphic>
          <a:graphicData uri="http://schemas.openxmlformats.org/drawingml/2006/table">
            <a:tbl>
              <a:tblPr/>
              <a:tblGrid>
                <a:gridCol w="4659313">
                  <a:extLst>
                    <a:ext uri="{9D8B030D-6E8A-4147-A177-3AD203B41FA5}">
                      <a16:colId xmlns:a16="http://schemas.microsoft.com/office/drawing/2014/main" val="293209835"/>
                    </a:ext>
                  </a:extLst>
                </a:gridCol>
                <a:gridCol w="8077200">
                  <a:extLst>
                    <a:ext uri="{9D8B030D-6E8A-4147-A177-3AD203B41FA5}">
                      <a16:colId xmlns:a16="http://schemas.microsoft.com/office/drawing/2014/main" val="836393115"/>
                    </a:ext>
                  </a:extLst>
                </a:gridCol>
                <a:gridCol w="4648199">
                  <a:extLst>
                    <a:ext uri="{9D8B030D-6E8A-4147-A177-3AD203B41FA5}">
                      <a16:colId xmlns:a16="http://schemas.microsoft.com/office/drawing/2014/main" val="619619075"/>
                    </a:ext>
                  </a:extLst>
                </a:gridCol>
              </a:tblGrid>
              <a:tr h="516599">
                <a:tc>
                  <a:txBody>
                    <a:bodyPr/>
                    <a:lstStyle/>
                    <a:p>
                      <a:r>
                        <a:rPr lang="en-GB" sz="2400" b="1" dirty="0">
                          <a:solidFill>
                            <a:srgbClr val="FEFEFE"/>
                          </a:solidFill>
                          <a:effectLst/>
                          <a:latin typeface="Euclid Flex B Bold" panose="020B0504000000000000" pitchFamily="34" charset="77"/>
                        </a:rPr>
                        <a:t>University </a:t>
                      </a:r>
                      <a:endParaRPr lang="en-GB" sz="2400" dirty="0">
                        <a:solidFill>
                          <a:srgbClr val="FEFEFE"/>
                        </a:solidFill>
                        <a:effectLst/>
                        <a:latin typeface="Euclid Flex B" panose="020B0504000000000000" pitchFamily="34" charset="77"/>
                      </a:endParaRPr>
                    </a:p>
                  </a:txBody>
                  <a:tcPr marL="180000" marR="43859" marT="43859" marB="43859" anchor="ctr">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rgbClr val="71CAF2"/>
                    </a:solidFill>
                  </a:tcPr>
                </a:tc>
                <a:tc>
                  <a:txBody>
                    <a:bodyPr/>
                    <a:lstStyle/>
                    <a:p>
                      <a:r>
                        <a:rPr lang="en-GB" sz="2400" b="1" dirty="0">
                          <a:solidFill>
                            <a:srgbClr val="FEFEFE"/>
                          </a:solidFill>
                          <a:effectLst/>
                          <a:latin typeface="Euclid Flex B Bold" panose="020B0504000000000000" pitchFamily="34" charset="77"/>
                        </a:rPr>
                        <a:t>Business engagement and Technology Transfer </a:t>
                      </a:r>
                      <a:endParaRPr lang="en-GB" sz="2400" dirty="0">
                        <a:solidFill>
                          <a:srgbClr val="FEFEFE"/>
                        </a:solidFill>
                        <a:effectLst/>
                        <a:latin typeface="Euclid Flex B" panose="020B0504000000000000" pitchFamily="34" charset="77"/>
                      </a:endParaRPr>
                    </a:p>
                  </a:txBody>
                  <a:tcPr marL="180000" marR="43859" marT="43859" marB="43859" anchor="ctr">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rgbClr val="71CAF2"/>
                    </a:solidFill>
                  </a:tcPr>
                </a:tc>
                <a:tc>
                  <a:txBody>
                    <a:bodyPr/>
                    <a:lstStyle/>
                    <a:p>
                      <a:r>
                        <a:rPr lang="en-GB" sz="2400" b="1" dirty="0">
                          <a:solidFill>
                            <a:srgbClr val="FEFEFE"/>
                          </a:solidFill>
                          <a:effectLst/>
                          <a:latin typeface="Euclid Flex B Bold" panose="020B0504000000000000" pitchFamily="34" charset="77"/>
                        </a:rPr>
                        <a:t>Careers service </a:t>
                      </a:r>
                      <a:endParaRPr lang="en-GB" sz="2400" dirty="0">
                        <a:solidFill>
                          <a:srgbClr val="FEFEFE"/>
                        </a:solidFill>
                        <a:effectLst/>
                        <a:latin typeface="Euclid Flex B" panose="020B0504000000000000" pitchFamily="34" charset="77"/>
                      </a:endParaRPr>
                    </a:p>
                  </a:txBody>
                  <a:tcPr marL="180000" marR="43859" marT="43859" marB="43859" anchor="ctr">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rgbClr val="71CAF2"/>
                    </a:solidFill>
                  </a:tcPr>
                </a:tc>
                <a:extLst>
                  <a:ext uri="{0D108BD9-81ED-4DB2-BD59-A6C34878D82A}">
                    <a16:rowId xmlns:a16="http://schemas.microsoft.com/office/drawing/2014/main" val="1233547572"/>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Aston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rke@aston.ac.uk</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employerteam@aston.ac.uk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776616891"/>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Birmingham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info@enterprise.bham.ac.uk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recruiters@contacts.bham.ac.uk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246866165"/>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Coventry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ei@coventry.ac.uk</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talentteam@coventry.ac.uk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897824562"/>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Cranfield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business@cranfield.ac.uk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cranfieldcareers@cranfield.ac.uk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806654545"/>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De Montfort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businessservices@dmu.ac.uk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employerliaison@dmu.ac.uk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482290612"/>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Derby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businessgateway@derby.ac.uk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employerteam@derby.ac.uk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825601372"/>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Harper Adams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reception@harper-adams.ac.uk</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careers@harper-adams.ac.uk</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441045078"/>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Keele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gateway@keele.ac.uk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gateway@keele.ac.uk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4256316898"/>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Leicester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redenterprise@le.ac.uk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employer.services@le.ac.uk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424808937"/>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Lincoln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enterprise@lincoln.ac.uk</a:t>
                      </a:r>
                      <a:r>
                        <a:rPr lang="en-GB" sz="1800" b="0" i="0" u="none" strike="noStrike" dirty="0">
                          <a:solidFill>
                            <a:srgbClr val="000000"/>
                          </a:solidFill>
                          <a:effectLst/>
                          <a:latin typeface="Arial" panose="020B0604020202020204" pitchFamily="34" charset="0"/>
                          <a:cs typeface="Arial" panose="020B0604020202020204" pitchFamily="34" charset="0"/>
                        </a:rPr>
                        <a:t>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careers@lincoln.ac.uk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972290696"/>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Loughborough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innovation@mailbox.lboro.ac.uk</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employer.services@lboro.ac.uk</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690834862"/>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Nottingham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workwithus@nottingham.ac.uk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recruiterservices@nottingham.ac.uk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0871931"/>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Nottingham Trent University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workingwithyou@ntu.ac.uk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talent@ntu.ac.uk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605386290"/>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Warwick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ventures@warwick.ac.uk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employerconnect@warwick.ac.uk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384075103"/>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Wolverhampton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engage@wlv.ac.uk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theworkplace@wlv.ac.uk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234145841"/>
                  </a:ext>
                </a:extLst>
              </a:tr>
              <a:tr h="322256">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University of Worcester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a:solidFill>
                            <a:srgbClr val="000000"/>
                          </a:solidFill>
                          <a:effectLst/>
                          <a:latin typeface="Arial" panose="020B0604020202020204" pitchFamily="34" charset="0"/>
                          <a:cs typeface="Arial" panose="020B0604020202020204" pitchFamily="34" charset="0"/>
                        </a:rPr>
                        <a:t>researchforbusiness@wor.ac.uk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careers@worc.ac.uk</a:t>
                      </a:r>
                      <a:r>
                        <a:rPr lang="en-GB" sz="1800" b="0" i="0" u="none" strike="noStrike" dirty="0">
                          <a:solidFill>
                            <a:srgbClr val="000000"/>
                          </a:solidFill>
                          <a:effectLst/>
                          <a:latin typeface="Arial" panose="020B0604020202020204" pitchFamily="34" charset="0"/>
                          <a:cs typeface="Arial" panose="020B0604020202020204" pitchFamily="34" charset="0"/>
                        </a:rPr>
                        <a:t> </a:t>
                      </a:r>
                    </a:p>
                  </a:txBody>
                  <a:tcPr marL="216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994796191"/>
                  </a:ext>
                </a:extLst>
              </a:tr>
            </a:tbl>
          </a:graphicData>
        </a:graphic>
      </p:graphicFrame>
    </p:spTree>
    <p:extLst>
      <p:ext uri="{BB962C8B-B14F-4D97-AF65-F5344CB8AC3E}">
        <p14:creationId xmlns:p14="http://schemas.microsoft.com/office/powerpoint/2010/main" val="2837571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building with a red triangle&#10;&#10;Description automatically generated">
            <a:extLst>
              <a:ext uri="{FF2B5EF4-FFF2-40B4-BE49-F238E27FC236}">
                <a16:creationId xmlns:a16="http://schemas.microsoft.com/office/drawing/2014/main" id="{D48408C3-8F39-4D86-6925-22D26D1A0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4"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1" y="0"/>
            <a:ext cx="10052051"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0" y="587408"/>
            <a:ext cx="6781800"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Science Park Contacts</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9524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E3A3B5A-7D31-68ED-DE4D-D4B33323978B}"/>
              </a:ext>
            </a:extLst>
          </p:cNvPr>
          <p:cNvGraphicFramePr>
            <a:graphicFrameLocks noGrp="1"/>
          </p:cNvGraphicFramePr>
          <p:nvPr>
            <p:extLst>
              <p:ext uri="{D42A27DB-BD31-4B8C-83A1-F6EECF244321}">
                <p14:modId xmlns:p14="http://schemas.microsoft.com/office/powerpoint/2010/main" val="3085788134"/>
              </p:ext>
            </p:extLst>
          </p:nvPr>
        </p:nvGraphicFramePr>
        <p:xfrm>
          <a:off x="1468437" y="1838943"/>
          <a:ext cx="16965613" cy="8882999"/>
        </p:xfrm>
        <a:graphic>
          <a:graphicData uri="http://schemas.openxmlformats.org/drawingml/2006/table">
            <a:tbl>
              <a:tblPr/>
              <a:tblGrid>
                <a:gridCol w="7288213">
                  <a:extLst>
                    <a:ext uri="{9D8B030D-6E8A-4147-A177-3AD203B41FA5}">
                      <a16:colId xmlns:a16="http://schemas.microsoft.com/office/drawing/2014/main" val="293209835"/>
                    </a:ext>
                  </a:extLst>
                </a:gridCol>
                <a:gridCol w="9677400">
                  <a:extLst>
                    <a:ext uri="{9D8B030D-6E8A-4147-A177-3AD203B41FA5}">
                      <a16:colId xmlns:a16="http://schemas.microsoft.com/office/drawing/2014/main" val="836393115"/>
                    </a:ext>
                  </a:extLst>
                </a:gridCol>
              </a:tblGrid>
              <a:tr h="516599">
                <a:tc>
                  <a:txBody>
                    <a:bodyPr/>
                    <a:lstStyle/>
                    <a:p>
                      <a:r>
                        <a:rPr lang="en-GB" sz="2400" b="1" dirty="0">
                          <a:solidFill>
                            <a:srgbClr val="FEFEFE"/>
                          </a:solidFill>
                          <a:effectLst/>
                          <a:latin typeface="Euclid Flex B Bold" panose="020B0504000000000000" pitchFamily="34" charset="77"/>
                        </a:rPr>
                        <a:t>University </a:t>
                      </a:r>
                      <a:endParaRPr lang="en-GB" sz="2400" dirty="0">
                        <a:solidFill>
                          <a:srgbClr val="FEFEFE"/>
                        </a:solidFill>
                        <a:effectLst/>
                        <a:latin typeface="Euclid Flex B" panose="020B0504000000000000" pitchFamily="34" charset="77"/>
                      </a:endParaRPr>
                    </a:p>
                  </a:txBody>
                  <a:tcPr marL="180000" marR="43859" marT="43859" marB="43859" anchor="ctr">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rgbClr val="71CAF2"/>
                    </a:solidFill>
                  </a:tcPr>
                </a:tc>
                <a:tc>
                  <a:txBody>
                    <a:bodyPr/>
                    <a:lstStyle/>
                    <a:p>
                      <a:r>
                        <a:rPr lang="en-GB" sz="2400" b="1" dirty="0">
                          <a:solidFill>
                            <a:srgbClr val="FEFEFE"/>
                          </a:solidFill>
                          <a:effectLst/>
                          <a:latin typeface="Euclid Flex B Bold" panose="020B0504000000000000" pitchFamily="34" charset="77"/>
                        </a:rPr>
                        <a:t>Science or Technology Park</a:t>
                      </a:r>
                      <a:endParaRPr lang="en-GB" sz="2400" dirty="0">
                        <a:solidFill>
                          <a:srgbClr val="FEFEFE"/>
                        </a:solidFill>
                        <a:effectLst/>
                        <a:latin typeface="Euclid Flex B" panose="020B0504000000000000" pitchFamily="34" charset="77"/>
                      </a:endParaRPr>
                    </a:p>
                  </a:txBody>
                  <a:tcPr marL="180000" marR="43859" marT="43859" marB="43859" anchor="ctr">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rgbClr val="71CAF2"/>
                    </a:solidFill>
                  </a:tcPr>
                </a:tc>
                <a:extLst>
                  <a:ext uri="{0D108BD9-81ED-4DB2-BD59-A6C34878D82A}">
                    <a16:rowId xmlns:a16="http://schemas.microsoft.com/office/drawing/2014/main" val="1233547572"/>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Barclays Eagle Lab Farm</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lisa.bagley@barclays.com</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776616891"/>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Birmingham Health Innovation Campus</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hello.scitech@bruntwood.co.uk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246866165"/>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Birmingham Innovation Quarter, Birmingham</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hello.scitech@bruntwood.co.uk</a:t>
                      </a:r>
                      <a:r>
                        <a:rPr lang="en-GB" sz="1800" b="0" i="0" u="none" strike="noStrike" dirty="0">
                          <a:solidFill>
                            <a:srgbClr val="000000"/>
                          </a:solidFill>
                          <a:effectLst/>
                          <a:latin typeface="Arial" panose="020B0604020202020204" pitchFamily="34" charset="0"/>
                          <a:cs typeface="Arial" panose="020B0604020202020204" pitchFamily="34" charset="0"/>
                        </a:rPr>
                        <a:t> </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897824562"/>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Birmingham Science Park Aston, Birmingham</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info@astonsciencepark.co.uk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806654545"/>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Birmingham Research Park, Birmingham</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brpl@bham.ac.uk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482290612"/>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Charnwood Campus Science, Innovation, and Technology Park</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lucy.alexander@charnwoodcampus.com</a:t>
                      </a:r>
                      <a:r>
                        <a:rPr lang="en-GB" sz="1800" b="0" i="0" u="none" strike="noStrike" dirty="0">
                          <a:solidFill>
                            <a:srgbClr val="000000"/>
                          </a:solidFill>
                          <a:effectLst/>
                          <a:latin typeface="Arial" panose="020B0604020202020204" pitchFamily="34" charset="0"/>
                          <a:cs typeface="Arial" panose="020B0604020202020204" pitchFamily="34" charset="0"/>
                        </a:rPr>
                        <a:t> </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825601372"/>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Coventry University Technology Park, Coventry</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 +44 (0) 2476236000</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441045078"/>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Cranfield University Technology Park, Bedfordshire</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joshua.parello@kirkbydiamond.co.uk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4256316898"/>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INFINITY Park, Derby</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ssalloway@salloway.com</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424808937"/>
                  </a:ext>
                </a:extLst>
              </a:tr>
              <a:tr h="322256">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Keele</a:t>
                      </a:r>
                      <a:r>
                        <a:rPr lang="en-GB" sz="1800" b="0" i="0" u="none" strike="noStrike" dirty="0">
                          <a:solidFill>
                            <a:srgbClr val="000000"/>
                          </a:solidFill>
                          <a:effectLst/>
                          <a:latin typeface="Arial" panose="020B0604020202020204" pitchFamily="34" charset="0"/>
                          <a:cs typeface="Arial" panose="020B0604020202020204" pitchFamily="34" charset="0"/>
                        </a:rPr>
                        <a:t> University Science and Innovation Park, Staffordshire</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gateway@keele.ac.uk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972290696"/>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Lincoln Science and Innovation Park</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enquiry@lincolnsciencepark.co.uk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690834862"/>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Loughborough University Science and Enterprise Park</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lusep@lboro.ac.uk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0871931"/>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Nottingham Science Park</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regeneration@nottinghamcity.gov.uk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605386290"/>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Skylon Park, Herefordshire</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info@skylonpark.co.uk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384075103"/>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Space Park, Leicester</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enquiries@space-park.co.uk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3234145841"/>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The Innovation Centre, Leicester</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innovationcentre@dmu.ac.uk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994796191"/>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University of Derby Science Park</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+44 (0) 1332 742 800</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140995874"/>
                  </a:ext>
                </a:extLst>
              </a:tr>
              <a:tr h="322256">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University of Nottingham Innovation Park, Nottingham</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reception@unip.nottingham.ac.uk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1983234558"/>
                  </a:ext>
                </a:extLst>
              </a:tr>
              <a:tr h="322256">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GB" dirty="0">
                          <a:solidFill>
                            <a:schemeClr val="tx1"/>
                          </a:solidFill>
                          <a:effectLst/>
                          <a:latin typeface="Arial" panose="020B0604020202020204" pitchFamily="34" charset="0"/>
                          <a:ea typeface="+mn-ea"/>
                          <a:cs typeface="Arial" panose="020B0604020202020204" pitchFamily="34" charset="0"/>
                        </a:rPr>
                        <a:t>University of Warwick Science Park, Coventry</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more-info@uwsp.co.uk</a:t>
                      </a:r>
                      <a:r>
                        <a:rPr lang="en-GB" sz="1800" b="0" i="0" u="none" strike="noStrike" dirty="0">
                          <a:solidFill>
                            <a:srgbClr val="000000"/>
                          </a:solidFill>
                          <a:effectLst/>
                          <a:latin typeface="Arial" panose="020B0604020202020204" pitchFamily="34" charset="0"/>
                          <a:cs typeface="Arial" panose="020B0604020202020204" pitchFamily="34" charset="0"/>
                        </a:rPr>
                        <a:t> </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2549306681"/>
                  </a:ext>
                </a:extLst>
              </a:tr>
              <a:tr h="322256">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GB" dirty="0">
                          <a:solidFill>
                            <a:schemeClr val="tx1"/>
                          </a:solidFill>
                          <a:effectLst/>
                          <a:latin typeface="Arial" panose="020B0604020202020204" pitchFamily="34" charset="0"/>
                          <a:ea typeface="+mn-ea"/>
                          <a:cs typeface="Arial" panose="020B0604020202020204" pitchFamily="34" charset="0"/>
                        </a:rPr>
                        <a:t>University of Wolverhampton Science Park, Wolverhampton</a:t>
                      </a: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tc>
                  <a:txBody>
                    <a:bodyPr/>
                    <a:lstStyle/>
                    <a:p>
                      <a:pPr algn="l" fontAlgn="b"/>
                      <a:r>
                        <a:rPr lang="en-GB" sz="1800" b="0" i="0" u="none" strike="noStrike" dirty="0" err="1">
                          <a:solidFill>
                            <a:srgbClr val="000000"/>
                          </a:solidFill>
                          <a:effectLst/>
                          <a:latin typeface="Arial" panose="020B0604020202020204" pitchFamily="34" charset="0"/>
                          <a:cs typeface="Arial" panose="020B0604020202020204" pitchFamily="34" charset="0"/>
                        </a:rPr>
                        <a:t>joinus@wolverhamptonsp.co.uk</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180000" marR="9525" marT="72000" marB="72000" anchor="b">
                    <a:lnL w="19050" cap="flat" cmpd="sng" algn="ctr">
                      <a:solidFill>
                        <a:srgbClr val="06204C"/>
                      </a:solidFill>
                      <a:prstDash val="solid"/>
                      <a:round/>
                      <a:headEnd type="none" w="med" len="med"/>
                      <a:tailEnd type="none" w="med" len="med"/>
                    </a:lnL>
                    <a:lnR w="19050" cap="flat" cmpd="sng" algn="ctr">
                      <a:solidFill>
                        <a:srgbClr val="06204C"/>
                      </a:solidFill>
                      <a:prstDash val="solid"/>
                      <a:round/>
                      <a:headEnd type="none" w="med" len="med"/>
                      <a:tailEnd type="none" w="med" len="med"/>
                    </a:lnR>
                    <a:lnT w="19050" cap="flat" cmpd="sng" algn="ctr">
                      <a:solidFill>
                        <a:srgbClr val="06204C"/>
                      </a:solidFill>
                      <a:prstDash val="solid"/>
                      <a:round/>
                      <a:headEnd type="none" w="med" len="med"/>
                      <a:tailEnd type="none" w="med" len="med"/>
                    </a:lnT>
                    <a:lnB w="19050" cap="flat" cmpd="sng" algn="ctr">
                      <a:solidFill>
                        <a:srgbClr val="06204C"/>
                      </a:solidFill>
                      <a:prstDash val="solid"/>
                      <a:round/>
                      <a:headEnd type="none" w="med" len="med"/>
                      <a:tailEnd type="none" w="med" len="med"/>
                    </a:lnB>
                    <a:solidFill>
                      <a:schemeClr val="bg1"/>
                    </a:solidFill>
                  </a:tcPr>
                </a:tc>
                <a:extLst>
                  <a:ext uri="{0D108BD9-81ED-4DB2-BD59-A6C34878D82A}">
                    <a16:rowId xmlns:a16="http://schemas.microsoft.com/office/drawing/2014/main" val="548265230"/>
                  </a:ext>
                </a:extLst>
              </a:tr>
            </a:tbl>
          </a:graphicData>
        </a:graphic>
      </p:graphicFrame>
    </p:spTree>
    <p:extLst>
      <p:ext uri="{BB962C8B-B14F-4D97-AF65-F5344CB8AC3E}">
        <p14:creationId xmlns:p14="http://schemas.microsoft.com/office/powerpoint/2010/main" val="1907782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FBDA7E-A5F1-A340-6B9C-4A087CD048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397"/>
            <a:ext cx="20104099"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1" y="0"/>
            <a:ext cx="6927851"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1" y="587408"/>
            <a:ext cx="5334000" cy="2317942"/>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Investment support across the Midlands </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23240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3760069"/>
            <a:ext cx="5486400" cy="4031873"/>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The West Midlands Growth Company offers investors support to find the right networks, receive advice on locations, secure sector specific market research, identify funding support, and generate publicity. </a:t>
            </a:r>
          </a:p>
        </p:txBody>
      </p:sp>
      <p:sp>
        <p:nvSpPr>
          <p:cNvPr id="4" name="object 2">
            <a:extLst>
              <a:ext uri="{FF2B5EF4-FFF2-40B4-BE49-F238E27FC236}">
                <a16:creationId xmlns:a16="http://schemas.microsoft.com/office/drawing/2014/main" id="{9EECC967-0AED-34B7-B6C8-8FCD566CEC46}"/>
              </a:ext>
            </a:extLst>
          </p:cNvPr>
          <p:cNvSpPr/>
          <p:nvPr/>
        </p:nvSpPr>
        <p:spPr>
          <a:xfrm>
            <a:off x="7436390" y="1235075"/>
            <a:ext cx="154940" cy="8663795"/>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5" name="object 3">
            <a:extLst>
              <a:ext uri="{FF2B5EF4-FFF2-40B4-BE49-F238E27FC236}">
                <a16:creationId xmlns:a16="http://schemas.microsoft.com/office/drawing/2014/main" id="{DBD2882C-4A9A-229E-622D-ADFF0A6E1404}"/>
              </a:ext>
            </a:extLst>
          </p:cNvPr>
          <p:cNvSpPr txBox="1"/>
          <p:nvPr/>
        </p:nvSpPr>
        <p:spPr>
          <a:xfrm>
            <a:off x="7759699" y="1235075"/>
            <a:ext cx="11433595" cy="1821213"/>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3200" b="1" dirty="0">
                <a:solidFill>
                  <a:srgbClr val="FEFEFE"/>
                </a:solidFill>
                <a:effectLst/>
                <a:latin typeface="Arial" panose="020B0604020202020204" pitchFamily="34" charset="0"/>
                <a:cs typeface="Arial" panose="020B0604020202020204" pitchFamily="34" charset="0"/>
              </a:rPr>
              <a:t>Place focused inward investment support</a:t>
            </a:r>
            <a:endParaRPr lang="en-GB" sz="32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dirty="0">
                <a:solidFill>
                  <a:srgbClr val="FEFEFE"/>
                </a:solidFill>
                <a:effectLst/>
                <a:latin typeface="Arial" panose="020B0604020202020204" pitchFamily="34" charset="0"/>
                <a:cs typeface="Arial" panose="020B0604020202020204" pitchFamily="34" charset="0"/>
              </a:rPr>
              <a:t>Inward investment is supported by dedicated organisations in other parts of the Midlands, as detailed below. </a:t>
            </a:r>
          </a:p>
        </p:txBody>
      </p:sp>
      <p:sp>
        <p:nvSpPr>
          <p:cNvPr id="8" name="object 3">
            <a:extLst>
              <a:ext uri="{FF2B5EF4-FFF2-40B4-BE49-F238E27FC236}">
                <a16:creationId xmlns:a16="http://schemas.microsoft.com/office/drawing/2014/main" id="{7CC12FD9-34F9-B2BA-4F3D-71A5A0D10A00}"/>
              </a:ext>
            </a:extLst>
          </p:cNvPr>
          <p:cNvSpPr txBox="1"/>
          <p:nvPr/>
        </p:nvSpPr>
        <p:spPr>
          <a:xfrm>
            <a:off x="7759700" y="3292475"/>
            <a:ext cx="5563059" cy="6530195"/>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2400" b="1" dirty="0">
                <a:solidFill>
                  <a:srgbClr val="FEFEFE"/>
                </a:solidFill>
                <a:effectLst/>
                <a:latin typeface="Arial" panose="020B0604020202020204" pitchFamily="34" charset="0"/>
                <a:cs typeface="Arial" panose="020B0604020202020204" pitchFamily="34" charset="0"/>
              </a:rPr>
              <a:t>Destination Chesterfield </a:t>
            </a:r>
            <a:br>
              <a:rPr lang="en-GB" sz="2400" b="1" dirty="0">
                <a:solidFill>
                  <a:srgbClr val="FEFEFE"/>
                </a:solidFill>
                <a:effectLst/>
                <a:latin typeface="Arial" panose="020B0604020202020204" pitchFamily="34" charset="0"/>
                <a:cs typeface="Arial" panose="020B0604020202020204" pitchFamily="34" charset="0"/>
              </a:rPr>
            </a:br>
            <a:r>
              <a:rPr lang="en-GB" sz="2400" dirty="0">
                <a:solidFill>
                  <a:srgbClr val="FEFEFE"/>
                </a:solidFill>
                <a:effectLst/>
                <a:latin typeface="Arial" panose="020B0604020202020204" pitchFamily="34" charset="0"/>
                <a:cs typeface="Arial" panose="020B0604020202020204" pitchFamily="34" charset="0"/>
              </a:rPr>
              <a:t>+44 (0) 1246 207207</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Coventry and Warwickshire</a:t>
            </a:r>
            <a:br>
              <a:rPr lang="en-GB" sz="2400" b="1"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contact@investcw.co.uk</a:t>
            </a:r>
            <a:r>
              <a:rPr lang="en-GB" sz="2400" dirty="0">
                <a:solidFill>
                  <a:srgbClr val="FEFEFE"/>
                </a:solidFill>
                <a:effectLst/>
                <a:latin typeface="Arial" panose="020B0604020202020204" pitchFamily="34" charset="0"/>
                <a:cs typeface="Arial" panose="020B0604020202020204" pitchFamily="34" charset="0"/>
              </a:rPr>
              <a:t>   </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Marketing Derby</a:t>
            </a:r>
            <a:r>
              <a:rPr lang="en-GB" sz="2400" dirty="0">
                <a:solidFill>
                  <a:srgbClr val="FEFEFE"/>
                </a:solidFill>
                <a:effectLst/>
                <a:latin typeface="Arial" panose="020B0604020202020204" pitchFamily="34" charset="0"/>
                <a:cs typeface="Arial" panose="020B0604020202020204" pitchFamily="34" charset="0"/>
              </a:rPr>
              <a:t> </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invest@marketingderby.co.uk</a:t>
            </a:r>
            <a:endParaRPr lang="en-GB" sz="24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in Leicester</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enquiries@investinleicester.com</a:t>
            </a:r>
            <a:endParaRPr lang="en-GB" sz="24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in Nottingham</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enquiries@investinnottingham.co.uk</a:t>
            </a:r>
            <a:endParaRPr lang="en-GB" sz="24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Telford</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Invest@telford.gov.uk</a:t>
            </a:r>
            <a:r>
              <a:rPr lang="en-GB" sz="2400" dirty="0">
                <a:solidFill>
                  <a:srgbClr val="FEFEFE"/>
                </a:solidFill>
                <a:effectLst/>
                <a:latin typeface="Arial" panose="020B0604020202020204" pitchFamily="34" charset="0"/>
                <a:cs typeface="Arial" panose="020B0604020202020204" pitchFamily="34" charset="0"/>
              </a:rPr>
              <a:t> </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Shropshire</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invest@shropshire.gov.uk</a:t>
            </a:r>
            <a:endParaRPr lang="en-GB" sz="2400" dirty="0">
              <a:solidFill>
                <a:srgbClr val="FEFEFE"/>
              </a:solidFill>
              <a:effectLst/>
              <a:latin typeface="Arial" panose="020B0604020202020204" pitchFamily="34" charset="0"/>
              <a:cs typeface="Arial" panose="020B0604020202020204" pitchFamily="34" charset="0"/>
            </a:endParaRPr>
          </a:p>
        </p:txBody>
      </p:sp>
      <p:sp>
        <p:nvSpPr>
          <p:cNvPr id="11" name="object 3">
            <a:extLst>
              <a:ext uri="{FF2B5EF4-FFF2-40B4-BE49-F238E27FC236}">
                <a16:creationId xmlns:a16="http://schemas.microsoft.com/office/drawing/2014/main" id="{62F7771B-FB78-CA61-C8EC-3A02DB9CE03A}"/>
              </a:ext>
            </a:extLst>
          </p:cNvPr>
          <p:cNvSpPr txBox="1"/>
          <p:nvPr/>
        </p:nvSpPr>
        <p:spPr>
          <a:xfrm>
            <a:off x="13685635" y="3292475"/>
            <a:ext cx="5563059" cy="5637643"/>
          </a:xfrm>
          <a:prstGeom prst="rect">
            <a:avLst/>
          </a:prstGeom>
          <a:solidFill>
            <a:srgbClr val="06204C">
              <a:alpha val="90000"/>
            </a:srgbClr>
          </a:solidFill>
        </p:spPr>
        <p:txBody>
          <a:bodyPr vert="horz" wrap="square" lIns="251999" tIns="216000" rIns="251999" bIns="216000" rtlCol="0">
            <a:spAutoFit/>
          </a:bodyPr>
          <a:lstStyle/>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Stoke-on-Trent</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enquiries@investstoke.co.uk</a:t>
            </a:r>
            <a:r>
              <a:rPr lang="en-GB" sz="2400" dirty="0">
                <a:solidFill>
                  <a:srgbClr val="FEFEFE"/>
                </a:solidFill>
                <a:effectLst/>
                <a:latin typeface="Arial" panose="020B0604020202020204" pitchFamily="34" charset="0"/>
                <a:cs typeface="Arial" panose="020B0604020202020204" pitchFamily="34" charset="0"/>
              </a:rPr>
              <a:t>  </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Staffordshire</a:t>
            </a:r>
            <a:br>
              <a:rPr lang="en-GB" sz="2400" b="1"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hello@wearestaffordshire.co.uk</a:t>
            </a:r>
            <a:endParaRPr lang="en-GB" sz="2400" dirty="0">
              <a:solidFill>
                <a:srgbClr val="FEFEFE"/>
              </a:solidFill>
              <a:effectLst/>
              <a:latin typeface="Arial" panose="020B0604020202020204" pitchFamily="34" charset="0"/>
              <a:cs typeface="Arial" panose="020B0604020202020204" pitchFamily="34" charset="0"/>
            </a:endParaRP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in West Midlands</a:t>
            </a:r>
            <a:br>
              <a:rPr lang="en-GB" sz="2400" b="1"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invest@wmgrowth.com</a:t>
            </a:r>
            <a:r>
              <a:rPr lang="en-GB" sz="2400" dirty="0">
                <a:solidFill>
                  <a:srgbClr val="FEFEFE"/>
                </a:solidFill>
                <a:effectLst/>
                <a:latin typeface="Arial" panose="020B0604020202020204" pitchFamily="34" charset="0"/>
                <a:cs typeface="Arial" panose="020B0604020202020204" pitchFamily="34" charset="0"/>
              </a:rPr>
              <a:t>  </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Wolverhampton</a:t>
            </a:r>
            <a:br>
              <a:rPr lang="en-GB" sz="2400"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invest@wolverhampton.gov.uk</a:t>
            </a:r>
            <a:r>
              <a:rPr lang="en-GB" sz="2400" dirty="0">
                <a:solidFill>
                  <a:srgbClr val="FEFEFE"/>
                </a:solidFill>
                <a:effectLst/>
                <a:latin typeface="Arial" panose="020B0604020202020204" pitchFamily="34" charset="0"/>
                <a:cs typeface="Arial" panose="020B0604020202020204" pitchFamily="34" charset="0"/>
              </a:rPr>
              <a:t>   </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Invest in Worcestershire</a:t>
            </a:r>
            <a:br>
              <a:rPr lang="en-GB" sz="2400" dirty="0">
                <a:solidFill>
                  <a:srgbClr val="FEFEFE"/>
                </a:solidFill>
                <a:effectLst/>
                <a:latin typeface="Arial" panose="020B0604020202020204" pitchFamily="34" charset="0"/>
                <a:cs typeface="Arial" panose="020B0604020202020204" pitchFamily="34" charset="0"/>
              </a:rPr>
            </a:br>
            <a:r>
              <a:rPr lang="en-GB" sz="2400" dirty="0">
                <a:solidFill>
                  <a:srgbClr val="FEFEFE"/>
                </a:solidFill>
                <a:effectLst/>
                <a:latin typeface="Arial" panose="020B0604020202020204" pitchFamily="34" charset="0"/>
                <a:cs typeface="Arial" panose="020B0604020202020204" pitchFamily="34" charset="0"/>
              </a:rPr>
              <a:t>+44 (0) 1905 677888  </a:t>
            </a:r>
          </a:p>
          <a:p>
            <a:pPr>
              <a:spcAft>
                <a:spcPts val="1200"/>
              </a:spcAft>
            </a:pPr>
            <a:r>
              <a:rPr lang="en-GB" sz="2400" b="1" dirty="0">
                <a:solidFill>
                  <a:srgbClr val="FEFEFE"/>
                </a:solidFill>
                <a:effectLst/>
                <a:latin typeface="Arial" panose="020B0604020202020204" pitchFamily="34" charset="0"/>
                <a:cs typeface="Arial" panose="020B0604020202020204" pitchFamily="34" charset="0"/>
              </a:rPr>
              <a:t>Team Lincolnshire</a:t>
            </a:r>
            <a:br>
              <a:rPr lang="en-GB" sz="2400" b="1" dirty="0">
                <a:solidFill>
                  <a:srgbClr val="FEFEFE"/>
                </a:solidFill>
                <a:effectLst/>
                <a:latin typeface="Arial" panose="020B0604020202020204" pitchFamily="34" charset="0"/>
                <a:cs typeface="Arial" panose="020B0604020202020204" pitchFamily="34" charset="0"/>
              </a:rPr>
            </a:br>
            <a:r>
              <a:rPr lang="en-GB" sz="2400" dirty="0" err="1">
                <a:solidFill>
                  <a:srgbClr val="FEFEFE"/>
                </a:solidFill>
                <a:effectLst/>
                <a:latin typeface="Arial" panose="020B0604020202020204" pitchFamily="34" charset="0"/>
                <a:cs typeface="Arial" panose="020B0604020202020204" pitchFamily="34" charset="0"/>
              </a:rPr>
              <a:t>investment@lincolnshire.gov.uk</a:t>
            </a:r>
            <a:endParaRPr lang="en-GB" sz="2400" dirty="0">
              <a:solidFill>
                <a:srgbClr val="FEFEF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975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AE68D2-7003-CC0D-3C95-747C54193D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 y="397"/>
            <a:ext cx="20104099" cy="11308556"/>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1" y="0"/>
            <a:ext cx="10052051"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1" y="587408"/>
            <a:ext cx="5334000"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UK Investment Support</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9"/>
            <a:ext cx="152400" cy="1579278"/>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766259"/>
            <a:ext cx="8839200" cy="7478970"/>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The UK’s ability to develop new ideas is one of our great strengths, from the jet engine and the bagless vacuum cleaner to MRI scanners and the world wide web. The UK’s talent pool, funding and incentives and business infrastructure all help create an environment of business innovation. Our commitment to world-leading research and development will help your business reach its full potential. We are one of the most innovative countries in the world - ranked in the top 5 countries in the Global Innovation Index 2019. For companies such as Ford, Pfizer, Eli Lilly, Nokia and Eisai, the UK’s business environment is the natural choice for investment in innovation.</a:t>
            </a:r>
          </a:p>
        </p:txBody>
      </p:sp>
    </p:spTree>
    <p:extLst>
      <p:ext uri="{BB962C8B-B14F-4D97-AF65-F5344CB8AC3E}">
        <p14:creationId xmlns:p14="http://schemas.microsoft.com/office/powerpoint/2010/main" val="224847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395121BD-92D3-AE86-A624-DDE225D9CED8}"/>
              </a:ext>
            </a:extLst>
          </p:cNvPr>
          <p:cNvSpPr/>
          <p:nvPr/>
        </p:nvSpPr>
        <p:spPr>
          <a:xfrm>
            <a:off x="-1" y="0"/>
            <a:ext cx="20104101" cy="11308953"/>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solid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 name="Picture 2" descr="A black background with a red square&#10;&#10;Description automatically generated">
            <a:extLst>
              <a:ext uri="{FF2B5EF4-FFF2-40B4-BE49-F238E27FC236}">
                <a16:creationId xmlns:a16="http://schemas.microsoft.com/office/drawing/2014/main" id="{0811F94D-A3EF-9B48-30A3-840A24DB86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7"/>
            <a:ext cx="20104100" cy="11308554"/>
          </a:xfrm>
          <a:prstGeom prst="rect">
            <a:avLst/>
          </a:prstGeom>
        </p:spPr>
      </p:pic>
      <p:pic>
        <p:nvPicPr>
          <p:cNvPr id="5" name="Picture 4" descr="A logo with white text&#10;&#10;Description automatically generated">
            <a:extLst>
              <a:ext uri="{FF2B5EF4-FFF2-40B4-BE49-F238E27FC236}">
                <a16:creationId xmlns:a16="http://schemas.microsoft.com/office/drawing/2014/main" id="{36E1BB68-1754-422A-BFE2-2EFF427CDC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362" y="8228674"/>
            <a:ext cx="3637000" cy="1921801"/>
          </a:xfrm>
          <a:prstGeom prst="rect">
            <a:avLst/>
          </a:prstGeom>
        </p:spPr>
      </p:pic>
      <p:pic>
        <p:nvPicPr>
          <p:cNvPr id="8" name="Picture 7" descr="A blue sign with white text&#10;&#10;Description automatically generated">
            <a:extLst>
              <a:ext uri="{FF2B5EF4-FFF2-40B4-BE49-F238E27FC236}">
                <a16:creationId xmlns:a16="http://schemas.microsoft.com/office/drawing/2014/main" id="{6AAFC9AB-3490-B4D4-68DD-6D0E906EC8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0850" y="8702674"/>
            <a:ext cx="2876162" cy="1303261"/>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F77D6CC8-7466-BC2A-878F-896B3AF0AE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4806" y="8892148"/>
            <a:ext cx="2798800" cy="969149"/>
          </a:xfrm>
          <a:prstGeom prst="rect">
            <a:avLst/>
          </a:prstGeom>
        </p:spPr>
      </p:pic>
      <p:sp>
        <p:nvSpPr>
          <p:cNvPr id="13" name="TextBox 12">
            <a:extLst>
              <a:ext uri="{FF2B5EF4-FFF2-40B4-BE49-F238E27FC236}">
                <a16:creationId xmlns:a16="http://schemas.microsoft.com/office/drawing/2014/main" id="{8D06749B-0B22-D098-B27A-A2F3FE36F778}"/>
              </a:ext>
            </a:extLst>
          </p:cNvPr>
          <p:cNvSpPr txBox="1"/>
          <p:nvPr/>
        </p:nvSpPr>
        <p:spPr>
          <a:xfrm>
            <a:off x="831850" y="1043587"/>
            <a:ext cx="7620000" cy="3016210"/>
          </a:xfrm>
          <a:prstGeom prst="rect">
            <a:avLst/>
          </a:prstGeom>
          <a:noFill/>
        </p:spPr>
        <p:txBody>
          <a:bodyPr wrap="square" anchor="t" anchorCtr="0">
            <a:spAutoFit/>
          </a:bodyPr>
          <a:lstStyle/>
          <a:p>
            <a:pPr>
              <a:spcAft>
                <a:spcPts val="1200"/>
              </a:spcAft>
            </a:pPr>
            <a:r>
              <a:rPr lang="en-GB" b="1" dirty="0">
                <a:solidFill>
                  <a:schemeClr val="bg1"/>
                </a:solidFill>
                <a:effectLst/>
                <a:latin typeface="Arial" panose="020B0604020202020204" pitchFamily="34" charset="0"/>
                <a:cs typeface="Arial" panose="020B0604020202020204" pitchFamily="34" charset="0"/>
              </a:rPr>
              <a:t>Department for Business and Trade</a:t>
            </a:r>
            <a:br>
              <a:rPr lang="en-GB" b="1" dirty="0">
                <a:solidFill>
                  <a:schemeClr val="bg1"/>
                </a:solidFill>
                <a:latin typeface="Arial" panose="020B0604020202020204" pitchFamily="34" charset="0"/>
                <a:cs typeface="Arial" panose="020B0604020202020204" pitchFamily="34" charset="0"/>
              </a:rPr>
            </a:br>
            <a:r>
              <a:rPr lang="en-GB" dirty="0">
                <a:solidFill>
                  <a:schemeClr val="bg1"/>
                </a:solidFill>
                <a:effectLst/>
                <a:latin typeface="Arial" panose="020B0604020202020204" pitchFamily="34" charset="0"/>
                <a:cs typeface="Arial" panose="020B0604020202020204" pitchFamily="34" charset="0"/>
              </a:rPr>
              <a:t>We support growth by backing businesses in the UK and globally, promoting investment and championing free trade.</a:t>
            </a:r>
          </a:p>
          <a:p>
            <a:pPr>
              <a:spcAft>
                <a:spcPts val="1200"/>
              </a:spcAft>
            </a:pPr>
            <a:r>
              <a:rPr lang="en-GB" b="1" dirty="0">
                <a:solidFill>
                  <a:schemeClr val="bg1"/>
                </a:solidFill>
                <a:effectLst/>
                <a:latin typeface="Arial" panose="020B0604020202020204" pitchFamily="34" charset="0"/>
                <a:cs typeface="Arial" panose="020B0604020202020204" pitchFamily="34" charset="0"/>
              </a:rPr>
              <a:t>Disclaimer </a:t>
            </a:r>
            <a:br>
              <a:rPr lang="en-GB" b="1" dirty="0">
                <a:solidFill>
                  <a:schemeClr val="bg1"/>
                </a:solidFill>
                <a:latin typeface="Arial" panose="020B0604020202020204" pitchFamily="34" charset="0"/>
                <a:cs typeface="Arial" panose="020B0604020202020204" pitchFamily="34" charset="0"/>
              </a:rPr>
            </a:br>
            <a:r>
              <a:rPr lang="en-GB" dirty="0">
                <a:solidFill>
                  <a:schemeClr val="bg1"/>
                </a:solidFill>
                <a:effectLst/>
                <a:latin typeface="Arial" panose="020B0604020202020204" pitchFamily="34" charset="0"/>
                <a:cs typeface="Arial" panose="020B0604020202020204" pitchFamily="34" charset="0"/>
              </a:rPr>
              <a:t>Whereas every effort has been made to ensure that the information in this document is accurate, the Department for Business and Trade and the Contributors do not accept liability for any errors, omissions or misleading statements, and no warranty is given or responsibility accepted as to the standing of any individual, firm, company or other organisation mentioned.</a:t>
            </a:r>
          </a:p>
        </p:txBody>
      </p:sp>
      <p:sp>
        <p:nvSpPr>
          <p:cNvPr id="14" name="TextBox 13">
            <a:extLst>
              <a:ext uri="{FF2B5EF4-FFF2-40B4-BE49-F238E27FC236}">
                <a16:creationId xmlns:a16="http://schemas.microsoft.com/office/drawing/2014/main" id="{8AABDC8D-473C-24A9-7BD7-8DBB9FFD5CC4}"/>
              </a:ext>
            </a:extLst>
          </p:cNvPr>
          <p:cNvSpPr txBox="1"/>
          <p:nvPr/>
        </p:nvSpPr>
        <p:spPr>
          <a:xfrm>
            <a:off x="838752" y="4321216"/>
            <a:ext cx="7620000" cy="3170099"/>
          </a:xfrm>
          <a:prstGeom prst="rect">
            <a:avLst/>
          </a:prstGeom>
          <a:noFill/>
        </p:spPr>
        <p:txBody>
          <a:bodyPr wrap="square" anchor="t" anchorCtr="0">
            <a:spAutoFit/>
          </a:bodyPr>
          <a:lstStyle/>
          <a:p>
            <a:pPr>
              <a:spcAft>
                <a:spcPts val="1200"/>
              </a:spcAft>
            </a:pPr>
            <a:r>
              <a:rPr lang="en-GB" b="1" dirty="0">
                <a:solidFill>
                  <a:schemeClr val="bg1"/>
                </a:solidFill>
                <a:effectLst/>
                <a:latin typeface="Arial" panose="020B0604020202020204" pitchFamily="34" charset="0"/>
                <a:cs typeface="Arial" panose="020B0604020202020204" pitchFamily="34" charset="0"/>
              </a:rPr>
              <a:t>© Crown copyright 2023</a:t>
            </a:r>
            <a:br>
              <a:rPr lang="en-GB" b="1" dirty="0">
                <a:solidFill>
                  <a:schemeClr val="bg1"/>
                </a:solidFill>
                <a:latin typeface="Arial" panose="020B0604020202020204" pitchFamily="34" charset="0"/>
                <a:cs typeface="Arial" panose="020B0604020202020204" pitchFamily="34" charset="0"/>
              </a:rPr>
            </a:br>
            <a:r>
              <a:rPr lang="en-GB" dirty="0">
                <a:solidFill>
                  <a:schemeClr val="bg1"/>
                </a:solidFill>
                <a:effectLst/>
                <a:latin typeface="Arial" panose="020B0604020202020204" pitchFamily="34" charset="0"/>
                <a:cs typeface="Arial" panose="020B0604020202020204" pitchFamily="34" charset="0"/>
              </a:rPr>
              <a:t>This publication is licensed under the terms of the Open Government Licence v3.0 except where otherwise stated. To view this licence, visit https://</a:t>
            </a:r>
            <a:r>
              <a:rPr lang="en-GB" dirty="0" err="1">
                <a:solidFill>
                  <a:schemeClr val="bg1"/>
                </a:solidFill>
                <a:effectLst/>
                <a:latin typeface="Arial" panose="020B0604020202020204" pitchFamily="34" charset="0"/>
                <a:cs typeface="Arial" panose="020B0604020202020204" pitchFamily="34" charset="0"/>
              </a:rPr>
              <a:t>www.nationalarchives.gov.uk</a:t>
            </a:r>
            <a:r>
              <a:rPr lang="en-GB" dirty="0">
                <a:solidFill>
                  <a:schemeClr val="bg1"/>
                </a:solidFill>
                <a:effectLst/>
                <a:latin typeface="Arial" panose="020B0604020202020204" pitchFamily="34" charset="0"/>
                <a:cs typeface="Arial" panose="020B0604020202020204" pitchFamily="34" charset="0"/>
              </a:rPr>
              <a:t>/doc/open-government-licence/version/3/</a:t>
            </a:r>
          </a:p>
          <a:p>
            <a:pPr>
              <a:spcAft>
                <a:spcPts val="1200"/>
              </a:spcAft>
            </a:pPr>
            <a:r>
              <a:rPr lang="en-GB" dirty="0">
                <a:solidFill>
                  <a:schemeClr val="bg1"/>
                </a:solidFill>
                <a:effectLst/>
                <a:latin typeface="Arial" panose="020B0604020202020204" pitchFamily="34" charset="0"/>
                <a:cs typeface="Arial" panose="020B0604020202020204" pitchFamily="34" charset="0"/>
              </a:rPr>
              <a:t>Where we have identified any third party copyright information you will need to obtain permission from the copyright holders concerned. </a:t>
            </a:r>
          </a:p>
          <a:p>
            <a:pPr>
              <a:spcAft>
                <a:spcPts val="1200"/>
              </a:spcAft>
            </a:pPr>
            <a:r>
              <a:rPr lang="en-GB" b="1" dirty="0">
                <a:solidFill>
                  <a:schemeClr val="bg1"/>
                </a:solidFill>
                <a:effectLst/>
                <a:latin typeface="Arial" panose="020B0604020202020204" pitchFamily="34" charset="0"/>
                <a:cs typeface="Arial" panose="020B0604020202020204" pitchFamily="34" charset="0"/>
              </a:rPr>
              <a:t>Published by </a:t>
            </a:r>
            <a:br>
              <a:rPr lang="en-GB" b="1" dirty="0">
                <a:solidFill>
                  <a:schemeClr val="bg1"/>
                </a:solidFill>
                <a:effectLst/>
                <a:latin typeface="Arial" panose="020B0604020202020204" pitchFamily="34" charset="0"/>
                <a:cs typeface="Arial" panose="020B0604020202020204" pitchFamily="34" charset="0"/>
              </a:rPr>
            </a:br>
            <a:r>
              <a:rPr lang="en-GB" b="1" dirty="0">
                <a:solidFill>
                  <a:schemeClr val="bg1"/>
                </a:solidFill>
                <a:effectLst/>
                <a:latin typeface="Arial" panose="020B0604020202020204" pitchFamily="34" charset="0"/>
                <a:cs typeface="Arial" panose="020B0604020202020204" pitchFamily="34" charset="0"/>
              </a:rPr>
              <a:t>Department for Business and Trade</a:t>
            </a:r>
            <a:br>
              <a:rPr lang="en-GB" dirty="0">
                <a:solidFill>
                  <a:schemeClr val="bg1"/>
                </a:solidFill>
                <a:latin typeface="Arial" panose="020B0604020202020204" pitchFamily="34" charset="0"/>
                <a:cs typeface="Arial" panose="020B0604020202020204" pitchFamily="34" charset="0"/>
              </a:rPr>
            </a:br>
            <a:r>
              <a:rPr lang="en-GB" b="1" dirty="0">
                <a:solidFill>
                  <a:schemeClr val="bg1"/>
                </a:solidFill>
                <a:effectLst/>
                <a:latin typeface="Arial" panose="020B0604020202020204" pitchFamily="34" charset="0"/>
                <a:cs typeface="Arial" panose="020B0604020202020204" pitchFamily="34" charset="0"/>
              </a:rPr>
              <a:t>October 2023</a:t>
            </a:r>
            <a:endParaRPr lang="en-GB"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12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4E5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11F216-B03F-D94F-197E-EC39ECFCE0E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4" name="object 3">
            <a:extLst>
              <a:ext uri="{FF2B5EF4-FFF2-40B4-BE49-F238E27FC236}">
                <a16:creationId xmlns:a16="http://schemas.microsoft.com/office/drawing/2014/main" id="{3220405B-5486-BF42-A10F-8CA5946622C7}"/>
              </a:ext>
            </a:extLst>
          </p:cNvPr>
          <p:cNvSpPr txBox="1">
            <a:spLocks/>
          </p:cNvSpPr>
          <p:nvPr/>
        </p:nvSpPr>
        <p:spPr>
          <a:xfrm>
            <a:off x="1441451" y="587408"/>
            <a:ext cx="15011400" cy="1333057"/>
          </a:xfrm>
          <a:prstGeom prst="rect">
            <a:avLst/>
          </a:prstGeom>
        </p:spPr>
        <p:txBody>
          <a:bodyPr vert="horz" wrap="square" lIns="0" tIns="100965" rIns="0" bIns="0" rtlCol="0">
            <a:spAutoFit/>
          </a:bodyPr>
          <a:lstStyle>
            <a:lvl1pPr>
              <a:defRPr>
                <a:latin typeface="+mj-lt"/>
                <a:ea typeface="+mj-ea"/>
                <a:cs typeface="+mj-cs"/>
              </a:defRPr>
            </a:lvl1pPr>
          </a:lstStyle>
          <a:p>
            <a:r>
              <a:rPr lang="en-GB" sz="4000" b="1" dirty="0">
                <a:solidFill>
                  <a:srgbClr val="FEFEFE"/>
                </a:solidFill>
                <a:effectLst/>
                <a:latin typeface="Arial" panose="020B0604020202020204" pitchFamily="34" charset="0"/>
                <a:cs typeface="Arial" panose="020B0604020202020204" pitchFamily="34" charset="0"/>
              </a:rPr>
              <a:t>Universities and </a:t>
            </a:r>
            <a:r>
              <a:rPr lang="en-GB" sz="4000" b="1" dirty="0" err="1">
                <a:solidFill>
                  <a:srgbClr val="FEFEFE"/>
                </a:solidFill>
                <a:effectLst/>
                <a:latin typeface="Arial" panose="020B0604020202020204" pitchFamily="34" charset="0"/>
                <a:cs typeface="Arial" panose="020B0604020202020204" pitchFamily="34" charset="0"/>
              </a:rPr>
              <a:t>agritech</a:t>
            </a:r>
            <a:r>
              <a:rPr lang="en-GB" sz="4000" b="1" dirty="0">
                <a:solidFill>
                  <a:srgbClr val="FEFEFE"/>
                </a:solidFill>
                <a:effectLst/>
                <a:latin typeface="Arial" panose="020B0604020202020204" pitchFamily="34" charset="0"/>
                <a:cs typeface="Arial" panose="020B0604020202020204" pitchFamily="34" charset="0"/>
              </a:rPr>
              <a:t> in the Midlands – </a:t>
            </a:r>
            <a:br>
              <a:rPr lang="en-GB" sz="4000" b="1" dirty="0">
                <a:solidFill>
                  <a:srgbClr val="FEFEFE"/>
                </a:solidFill>
                <a:effectLst/>
                <a:latin typeface="Arial" panose="020B0604020202020204" pitchFamily="34" charset="0"/>
                <a:cs typeface="Arial" panose="020B0604020202020204" pitchFamily="34" charset="0"/>
              </a:rPr>
            </a:br>
            <a:r>
              <a:rPr lang="en-GB" sz="4000" b="1" dirty="0">
                <a:solidFill>
                  <a:srgbClr val="FEFEFE"/>
                </a:solidFill>
                <a:effectLst/>
                <a:latin typeface="Arial" panose="020B0604020202020204" pitchFamily="34" charset="0"/>
                <a:cs typeface="Arial" panose="020B0604020202020204" pitchFamily="34" charset="0"/>
              </a:rPr>
              <a:t>major R&amp;D assets</a:t>
            </a:r>
          </a:p>
        </p:txBody>
      </p:sp>
      <p:sp>
        <p:nvSpPr>
          <p:cNvPr id="5" name="object 12">
            <a:extLst>
              <a:ext uri="{FF2B5EF4-FFF2-40B4-BE49-F238E27FC236}">
                <a16:creationId xmlns:a16="http://schemas.microsoft.com/office/drawing/2014/main" id="{8E154F29-6D1C-E630-ED65-F066C99BED46}"/>
              </a:ext>
            </a:extLst>
          </p:cNvPr>
          <p:cNvSpPr/>
          <p:nvPr/>
        </p:nvSpPr>
        <p:spPr>
          <a:xfrm>
            <a:off x="910805" y="587408"/>
            <a:ext cx="152400" cy="14858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ity with many buildings&#10;&#10;Description automatically generated">
            <a:extLst>
              <a:ext uri="{FF2B5EF4-FFF2-40B4-BE49-F238E27FC236}">
                <a16:creationId xmlns:a16="http://schemas.microsoft.com/office/drawing/2014/main" id="{F6C26B13-6136-2E91-E9EC-1601C2F53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7"/>
            <a:ext cx="20104100" cy="11308554"/>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2010410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1" y="587408"/>
            <a:ext cx="10896599" cy="840615"/>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chemeClr val="bg1"/>
                </a:solidFill>
                <a:effectLst/>
                <a:latin typeface="Arial" panose="020B0604020202020204" pitchFamily="34" charset="0"/>
                <a:cs typeface="Arial" panose="020B0604020202020204" pitchFamily="34" charset="0"/>
              </a:rPr>
              <a:t>Science and innovation pedigree</a:t>
            </a: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9524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308364"/>
            <a:ext cx="16992600" cy="2400657"/>
          </a:xfrm>
          <a:prstGeom prst="rect">
            <a:avLst/>
          </a:prstGeom>
          <a:noFill/>
        </p:spPr>
        <p:txBody>
          <a:bodyPr wrap="square" anchor="t" anchorCtr="0">
            <a:spAutoFit/>
          </a:bodyPr>
          <a:lstStyle/>
          <a:p>
            <a:r>
              <a:rPr lang="en-GB" sz="3000" dirty="0">
                <a:solidFill>
                  <a:schemeClr val="bg1"/>
                </a:solidFill>
                <a:effectLst/>
                <a:latin typeface="Arial" panose="020B0604020202020204" pitchFamily="34" charset="0"/>
                <a:cs typeface="Arial" panose="020B0604020202020204" pitchFamily="34" charset="0"/>
              </a:rPr>
              <a:t>At the heart of the Midlands' science and innovation landscape are its world-class universities. Midlands Innovation (MI) is a partnership of eight research-intensive universities in the Midlands region of England: Aston University, University of Birmingham, Cranfield University, </a:t>
            </a:r>
            <a:r>
              <a:rPr lang="en-GB" sz="3000" dirty="0" err="1">
                <a:solidFill>
                  <a:schemeClr val="bg1"/>
                </a:solidFill>
                <a:effectLst/>
                <a:latin typeface="Arial" panose="020B0604020202020204" pitchFamily="34" charset="0"/>
                <a:cs typeface="Arial" panose="020B0604020202020204" pitchFamily="34" charset="0"/>
              </a:rPr>
              <a:t>Keele</a:t>
            </a:r>
            <a:r>
              <a:rPr lang="en-GB" sz="3000" dirty="0">
                <a:solidFill>
                  <a:schemeClr val="bg1"/>
                </a:solidFill>
                <a:effectLst/>
                <a:latin typeface="Arial" panose="020B0604020202020204" pitchFamily="34" charset="0"/>
                <a:cs typeface="Arial" panose="020B0604020202020204" pitchFamily="34" charset="0"/>
              </a:rPr>
              <a:t> University, University of Leicester, Loughborough University, University of Nottingham, </a:t>
            </a:r>
            <a:br>
              <a:rPr lang="en-GB" sz="3000" dirty="0">
                <a:solidFill>
                  <a:schemeClr val="bg1"/>
                </a:solidFill>
                <a:effectLst/>
                <a:latin typeface="Arial" panose="020B0604020202020204" pitchFamily="34" charset="0"/>
                <a:cs typeface="Arial" panose="020B0604020202020204" pitchFamily="34" charset="0"/>
              </a:rPr>
            </a:br>
            <a:r>
              <a:rPr lang="en-GB" sz="3000" dirty="0">
                <a:solidFill>
                  <a:schemeClr val="bg1"/>
                </a:solidFill>
                <a:effectLst/>
                <a:latin typeface="Arial" panose="020B0604020202020204" pitchFamily="34" charset="0"/>
                <a:cs typeface="Arial" panose="020B0604020202020204" pitchFamily="34" charset="0"/>
              </a:rPr>
              <a:t>and University of Warwick.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A2438-95A1-0A9F-5548-2596210BEE9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096" cy="11308554"/>
          </a:xfrm>
          <a:prstGeom prst="rect">
            <a:avLst/>
          </a:prstGeom>
        </p:spPr>
      </p:pic>
      <p:sp>
        <p:nvSpPr>
          <p:cNvPr id="2" name="object 2">
            <a:extLst>
              <a:ext uri="{FF2B5EF4-FFF2-40B4-BE49-F238E27FC236}">
                <a16:creationId xmlns:a16="http://schemas.microsoft.com/office/drawing/2014/main" id="{201280F4-C3B3-40A4-F38F-E1AA585E2F04}"/>
              </a:ext>
            </a:extLst>
          </p:cNvPr>
          <p:cNvSpPr/>
          <p:nvPr/>
        </p:nvSpPr>
        <p:spPr>
          <a:xfrm>
            <a:off x="0" y="0"/>
            <a:ext cx="20104100" cy="11309350"/>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329"/>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93C9FF4E-D61C-6FB0-4929-8D7904BF4DE9}"/>
              </a:ext>
            </a:extLst>
          </p:cNvPr>
          <p:cNvSpPr txBox="1">
            <a:spLocks/>
          </p:cNvSpPr>
          <p:nvPr/>
        </p:nvSpPr>
        <p:spPr>
          <a:xfrm>
            <a:off x="2736850" y="4218705"/>
            <a:ext cx="8915400" cy="2871940"/>
          </a:xfrm>
          <a:prstGeom prst="rect">
            <a:avLst/>
          </a:prstGeom>
        </p:spPr>
        <p:txBody>
          <a:bodyPr vert="horz" wrap="square" lIns="0" tIns="100965" rIns="0" bIns="0" rtlCol="0">
            <a:spAutoFit/>
          </a:bodyPr>
          <a:lstStyle>
            <a:lvl1pPr>
              <a:defRPr>
                <a:latin typeface="+mj-lt"/>
                <a:ea typeface="+mj-ea"/>
                <a:cs typeface="+mj-cs"/>
              </a:defRPr>
            </a:lvl1pPr>
          </a:lstStyle>
          <a:p>
            <a:r>
              <a:rPr lang="en-GB" sz="6000" b="1" dirty="0">
                <a:solidFill>
                  <a:srgbClr val="FEFEFE"/>
                </a:solidFill>
                <a:effectLst/>
                <a:latin typeface="Arial" panose="020B0604020202020204" pitchFamily="34" charset="0"/>
                <a:cs typeface="Arial" panose="020B0604020202020204" pitchFamily="34" charset="0"/>
              </a:rPr>
              <a:t>World-leading</a:t>
            </a:r>
          </a:p>
          <a:p>
            <a:r>
              <a:rPr lang="en-GB" sz="6000" b="1" dirty="0" err="1">
                <a:solidFill>
                  <a:srgbClr val="FEFEFE"/>
                </a:solidFill>
                <a:effectLst/>
                <a:latin typeface="Arial" panose="020B0604020202020204" pitchFamily="34" charset="0"/>
                <a:cs typeface="Arial" panose="020B0604020202020204" pitchFamily="34" charset="0"/>
              </a:rPr>
              <a:t>agritech</a:t>
            </a:r>
            <a:r>
              <a:rPr lang="en-GB" sz="6000" b="1" dirty="0">
                <a:solidFill>
                  <a:srgbClr val="FEFEFE"/>
                </a:solidFill>
                <a:effectLst/>
                <a:latin typeface="Arial" panose="020B0604020202020204" pitchFamily="34" charset="0"/>
                <a:cs typeface="Arial" panose="020B0604020202020204" pitchFamily="34" charset="0"/>
              </a:rPr>
              <a:t> sectors</a:t>
            </a:r>
          </a:p>
          <a:p>
            <a:r>
              <a:rPr lang="en-GB" sz="6000" b="1" dirty="0">
                <a:solidFill>
                  <a:srgbClr val="FEFEFE"/>
                </a:solidFill>
                <a:effectLst/>
                <a:latin typeface="Arial" panose="020B0604020202020204" pitchFamily="34" charset="0"/>
                <a:cs typeface="Arial" panose="020B0604020202020204" pitchFamily="34" charset="0"/>
              </a:rPr>
              <a:t>in the Midlands</a:t>
            </a:r>
            <a:endParaRPr lang="en-GB" sz="6000" dirty="0">
              <a:solidFill>
                <a:srgbClr val="FEFEFE"/>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0FEF3686-E73A-8717-8D80-C9766A7E586B}"/>
              </a:ext>
            </a:extLst>
          </p:cNvPr>
          <p:cNvSpPr/>
          <p:nvPr/>
        </p:nvSpPr>
        <p:spPr>
          <a:xfrm>
            <a:off x="2206204" y="4151360"/>
            <a:ext cx="152400" cy="3056606"/>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E7CB4C-626B-F4F7-1652-D8979DCF509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6"/>
            <a:ext cx="20104805" cy="11308953"/>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761365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1" y="587408"/>
            <a:ext cx="4648199"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err="1">
                <a:solidFill>
                  <a:schemeClr val="bg1"/>
                </a:solidFill>
                <a:effectLst/>
                <a:latin typeface="Arial" panose="020B0604020202020204" pitchFamily="34" charset="0"/>
                <a:cs typeface="Arial" panose="020B0604020202020204" pitchFamily="34" charset="0"/>
              </a:rPr>
              <a:t>Agrifood</a:t>
            </a:r>
            <a:r>
              <a:rPr lang="en-GB" sz="4800" b="1" dirty="0">
                <a:solidFill>
                  <a:schemeClr val="bg1"/>
                </a:solidFill>
                <a:effectLst/>
                <a:latin typeface="Arial" panose="020B0604020202020204" pitchFamily="34" charset="0"/>
                <a:cs typeface="Arial" panose="020B0604020202020204" pitchFamily="34" charset="0"/>
              </a:rPr>
              <a:t> manufacturing</a:t>
            </a: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9524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58487E-D25D-FBA2-9C17-DD731962444A}"/>
              </a:ext>
            </a:extLst>
          </p:cNvPr>
          <p:cNvSpPr txBox="1"/>
          <p:nvPr/>
        </p:nvSpPr>
        <p:spPr>
          <a:xfrm>
            <a:off x="831850" y="2530475"/>
            <a:ext cx="5592395" cy="6986528"/>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The UK’s export strengths in food and drink are driven by innovation built on many decades of investment in food production processes, brands and local product identities. Food and drink manufacturing constitutes the largest manufacturing sector in the UK, contributing over £96bn per annum, and employing over 3.3m people, and buying two thirds of the UK’s agricultural produce.</a:t>
            </a:r>
          </a:p>
        </p:txBody>
      </p:sp>
      <p:sp>
        <p:nvSpPr>
          <p:cNvPr id="14" name="object 2">
            <a:extLst>
              <a:ext uri="{FF2B5EF4-FFF2-40B4-BE49-F238E27FC236}">
                <a16:creationId xmlns:a16="http://schemas.microsoft.com/office/drawing/2014/main" id="{DF47C654-D857-4BAC-9807-D4500510E579}"/>
              </a:ext>
            </a:extLst>
          </p:cNvPr>
          <p:cNvSpPr/>
          <p:nvPr/>
        </p:nvSpPr>
        <p:spPr>
          <a:xfrm>
            <a:off x="9728823" y="2776842"/>
            <a:ext cx="154940" cy="203665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5" name="object 3">
            <a:extLst>
              <a:ext uri="{FF2B5EF4-FFF2-40B4-BE49-F238E27FC236}">
                <a16:creationId xmlns:a16="http://schemas.microsoft.com/office/drawing/2014/main" id="{C68CADA4-95B5-785A-4896-4E1291D694C5}"/>
              </a:ext>
            </a:extLst>
          </p:cNvPr>
          <p:cNvSpPr txBox="1"/>
          <p:nvPr/>
        </p:nvSpPr>
        <p:spPr>
          <a:xfrm>
            <a:off x="10052133" y="2776842"/>
            <a:ext cx="3930732" cy="2036657"/>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Over 11million packets of crisps </a:t>
            </a:r>
            <a:br>
              <a:rPr lang="en-GB" sz="2000" dirty="0">
                <a:solidFill>
                  <a:srgbClr val="FEFEFE"/>
                </a:solidFill>
                <a:effectLst/>
                <a:latin typeface="Arial" panose="020B0604020202020204" pitchFamily="34" charset="0"/>
                <a:cs typeface="Arial" panose="020B0604020202020204" pitchFamily="34" charset="0"/>
              </a:rPr>
            </a:br>
            <a:r>
              <a:rPr lang="en-GB" sz="2000" dirty="0">
                <a:solidFill>
                  <a:srgbClr val="FEFEFE"/>
                </a:solidFill>
                <a:effectLst/>
                <a:latin typeface="Arial" panose="020B0604020202020204" pitchFamily="34" charset="0"/>
                <a:cs typeface="Arial" panose="020B0604020202020204" pitchFamily="34" charset="0"/>
              </a:rPr>
              <a:t>are produced each day, at the Walkers factory in Leicester.</a:t>
            </a:r>
          </a:p>
        </p:txBody>
      </p:sp>
      <p:sp>
        <p:nvSpPr>
          <p:cNvPr id="16" name="object 3">
            <a:extLst>
              <a:ext uri="{FF2B5EF4-FFF2-40B4-BE49-F238E27FC236}">
                <a16:creationId xmlns:a16="http://schemas.microsoft.com/office/drawing/2014/main" id="{BE477650-7ED3-66D1-F8C9-6B6014CEE0C5}"/>
              </a:ext>
            </a:extLst>
          </p:cNvPr>
          <p:cNvSpPr txBox="1"/>
          <p:nvPr/>
        </p:nvSpPr>
        <p:spPr>
          <a:xfrm>
            <a:off x="14205115" y="2776842"/>
            <a:ext cx="3848018" cy="3575540"/>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The University </a:t>
            </a:r>
            <a:br>
              <a:rPr lang="en-GB" sz="3200" b="1" dirty="0">
                <a:solidFill>
                  <a:srgbClr val="FEFEFE"/>
                </a:solidFill>
                <a:effectLst/>
                <a:latin typeface="Arial" panose="020B0604020202020204" pitchFamily="34" charset="0"/>
                <a:cs typeface="Arial" panose="020B0604020202020204" pitchFamily="34" charset="0"/>
              </a:rPr>
            </a:br>
            <a:r>
              <a:rPr lang="en-GB" sz="3200" b="1" dirty="0">
                <a:solidFill>
                  <a:srgbClr val="FEFEFE"/>
                </a:solidFill>
                <a:effectLst/>
                <a:latin typeface="Arial" panose="020B0604020202020204" pitchFamily="34" charset="0"/>
                <a:cs typeface="Arial" panose="020B0604020202020204" pitchFamily="34" charset="0"/>
              </a:rPr>
              <a:t>of Nottingham</a:t>
            </a:r>
            <a:r>
              <a:rPr lang="en-GB" sz="2000" dirty="0">
                <a:solidFill>
                  <a:srgbClr val="FEFEFE"/>
                </a:solidFill>
                <a:effectLst/>
                <a:latin typeface="Arial" panose="020B0604020202020204" pitchFamily="34" charset="0"/>
                <a:cs typeface="Arial" panose="020B0604020202020204" pitchFamily="34" charset="0"/>
              </a:rPr>
              <a:t> </a:t>
            </a:r>
            <a:br>
              <a:rPr lang="en-GB" sz="2000" dirty="0">
                <a:solidFill>
                  <a:srgbClr val="FEFEFE"/>
                </a:solidFill>
                <a:effectLst/>
                <a:latin typeface="Arial" panose="020B0604020202020204" pitchFamily="34" charset="0"/>
                <a:cs typeface="Arial" panose="020B0604020202020204" pitchFamily="34" charset="0"/>
              </a:rPr>
            </a:br>
            <a:r>
              <a:rPr lang="en-GB" sz="2000" dirty="0">
                <a:solidFill>
                  <a:srgbClr val="FEFEFE"/>
                </a:solidFill>
                <a:effectLst/>
                <a:latin typeface="Arial" panose="020B0604020202020204" pitchFamily="34" charset="0"/>
                <a:cs typeface="Arial" panose="020B0604020202020204" pitchFamily="34" charset="0"/>
              </a:rPr>
              <a:t>has been an internationally recognised centre of agriculture and food </a:t>
            </a:r>
            <a:br>
              <a:rPr lang="en-GB" sz="2000" dirty="0">
                <a:solidFill>
                  <a:srgbClr val="FEFEFE"/>
                </a:solidFill>
                <a:effectLst/>
                <a:latin typeface="Arial" panose="020B0604020202020204" pitchFamily="34" charset="0"/>
                <a:cs typeface="Arial" panose="020B0604020202020204" pitchFamily="34" charset="0"/>
              </a:rPr>
            </a:br>
            <a:r>
              <a:rPr lang="en-GB" sz="2000" dirty="0">
                <a:solidFill>
                  <a:srgbClr val="FEFEFE"/>
                </a:solidFill>
                <a:effectLst/>
                <a:latin typeface="Arial" panose="020B0604020202020204" pitchFamily="34" charset="0"/>
                <a:cs typeface="Arial" panose="020B0604020202020204" pitchFamily="34" charset="0"/>
              </a:rPr>
              <a:t>research for 125 years, through the University Farm at the Sutton Bonington Campus.</a:t>
            </a:r>
          </a:p>
        </p:txBody>
      </p:sp>
      <p:sp>
        <p:nvSpPr>
          <p:cNvPr id="19" name="object 3">
            <a:extLst>
              <a:ext uri="{FF2B5EF4-FFF2-40B4-BE49-F238E27FC236}">
                <a16:creationId xmlns:a16="http://schemas.microsoft.com/office/drawing/2014/main" id="{589DA6FC-2294-D2A8-85D4-674EB53C12EF}"/>
              </a:ext>
            </a:extLst>
          </p:cNvPr>
          <p:cNvSpPr txBox="1"/>
          <p:nvPr/>
        </p:nvSpPr>
        <p:spPr>
          <a:xfrm>
            <a:off x="10052133" y="5057127"/>
            <a:ext cx="3930732" cy="2036657"/>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Over 200,000 Midlands jobs </a:t>
            </a:r>
            <a:br>
              <a:rPr lang="en-GB" sz="3200" dirty="0">
                <a:solidFill>
                  <a:srgbClr val="FEFEFE"/>
                </a:solidFill>
                <a:effectLst/>
                <a:latin typeface="Arial" panose="020B0604020202020204" pitchFamily="34" charset="0"/>
                <a:cs typeface="Arial" panose="020B0604020202020204" pitchFamily="34" charset="0"/>
              </a:rPr>
            </a:br>
            <a:r>
              <a:rPr lang="en-GB" sz="2000" dirty="0">
                <a:solidFill>
                  <a:srgbClr val="FEFEFE"/>
                </a:solidFill>
                <a:effectLst/>
                <a:latin typeface="Arial" panose="020B0604020202020204" pitchFamily="34" charset="0"/>
                <a:cs typeface="Arial" panose="020B0604020202020204" pitchFamily="34" charset="0"/>
              </a:rPr>
              <a:t>are supported through the food production supply chain.</a:t>
            </a:r>
            <a:endParaRPr lang="en-GB" sz="3200" dirty="0">
              <a:solidFill>
                <a:srgbClr val="FEFEF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5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563B5-DE61-2BB6-E8D6-3D97B7FE42E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5" y="0"/>
            <a:ext cx="20104805" cy="11308953"/>
          </a:xfrm>
          <a:prstGeom prst="rect">
            <a:avLst/>
          </a:prstGeom>
        </p:spPr>
      </p:pic>
      <p:sp>
        <p:nvSpPr>
          <p:cNvPr id="10" name="object 2">
            <a:extLst>
              <a:ext uri="{FF2B5EF4-FFF2-40B4-BE49-F238E27FC236}">
                <a16:creationId xmlns:a16="http://schemas.microsoft.com/office/drawing/2014/main" id="{395121BD-92D3-AE86-A624-DDE225D9CED8}"/>
              </a:ext>
            </a:extLst>
          </p:cNvPr>
          <p:cNvSpPr/>
          <p:nvPr/>
        </p:nvSpPr>
        <p:spPr>
          <a:xfrm>
            <a:off x="0" y="0"/>
            <a:ext cx="7613650" cy="11369675"/>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56D8ED71-5174-6A3F-F964-CA79BD58509A}"/>
              </a:ext>
            </a:extLst>
          </p:cNvPr>
          <p:cNvSpPr txBox="1">
            <a:spLocks/>
          </p:cNvSpPr>
          <p:nvPr/>
        </p:nvSpPr>
        <p:spPr>
          <a:xfrm>
            <a:off x="1441451" y="587408"/>
            <a:ext cx="4648199" cy="1579278"/>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err="1">
                <a:solidFill>
                  <a:schemeClr val="bg1"/>
                </a:solidFill>
                <a:effectLst/>
                <a:latin typeface="Arial" panose="020B0604020202020204" pitchFamily="34" charset="0"/>
                <a:cs typeface="Arial" panose="020B0604020202020204" pitchFamily="34" charset="0"/>
              </a:rPr>
              <a:t>Agritech</a:t>
            </a:r>
            <a:r>
              <a:rPr lang="en-GB" sz="4800" b="1" dirty="0">
                <a:solidFill>
                  <a:schemeClr val="bg1"/>
                </a:solidFill>
                <a:effectLst/>
                <a:latin typeface="Arial" panose="020B0604020202020204" pitchFamily="34" charset="0"/>
                <a:cs typeface="Arial" panose="020B0604020202020204" pitchFamily="34" charset="0"/>
              </a:rPr>
              <a:t> farming</a:t>
            </a:r>
            <a:endParaRPr lang="en-GB" sz="4800" dirty="0">
              <a:solidFill>
                <a:schemeClr val="bg1"/>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E49A54C7-01F3-D547-8872-85389903EEAC}"/>
              </a:ext>
            </a:extLst>
          </p:cNvPr>
          <p:cNvSpPr/>
          <p:nvPr/>
        </p:nvSpPr>
        <p:spPr>
          <a:xfrm>
            <a:off x="910805" y="587408"/>
            <a:ext cx="152400" cy="952467"/>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2">
            <a:extLst>
              <a:ext uri="{FF2B5EF4-FFF2-40B4-BE49-F238E27FC236}">
                <a16:creationId xmlns:a16="http://schemas.microsoft.com/office/drawing/2014/main" id="{DF47C654-D857-4BAC-9807-D4500510E579}"/>
              </a:ext>
            </a:extLst>
          </p:cNvPr>
          <p:cNvSpPr/>
          <p:nvPr/>
        </p:nvSpPr>
        <p:spPr>
          <a:xfrm>
            <a:off x="9304900" y="2378076"/>
            <a:ext cx="154940" cy="1728880"/>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p>
        </p:txBody>
      </p:sp>
      <p:sp>
        <p:nvSpPr>
          <p:cNvPr id="15" name="object 3">
            <a:extLst>
              <a:ext uri="{FF2B5EF4-FFF2-40B4-BE49-F238E27FC236}">
                <a16:creationId xmlns:a16="http://schemas.microsoft.com/office/drawing/2014/main" id="{C68CADA4-95B5-785A-4896-4E1291D694C5}"/>
              </a:ext>
            </a:extLst>
          </p:cNvPr>
          <p:cNvSpPr txBox="1"/>
          <p:nvPr/>
        </p:nvSpPr>
        <p:spPr>
          <a:xfrm>
            <a:off x="9628210" y="2378075"/>
            <a:ext cx="5148240" cy="1728880"/>
          </a:xfrm>
          <a:prstGeom prst="rect">
            <a:avLst/>
          </a:prstGeom>
          <a:solidFill>
            <a:srgbClr val="06204C">
              <a:alpha val="90000"/>
            </a:srgbClr>
          </a:solidFill>
        </p:spPr>
        <p:txBody>
          <a:bodyPr vert="horz" wrap="square" lIns="251999" tIns="216000" rIns="251999" bIns="216000" rtlCol="0">
            <a:spAutoFit/>
          </a:bodyPr>
          <a:lstStyle/>
          <a:p>
            <a:r>
              <a:rPr lang="en-GB" sz="2000" b="1" dirty="0">
                <a:solidFill>
                  <a:srgbClr val="FEFEFE"/>
                </a:solidFill>
                <a:effectLst/>
                <a:latin typeface="Arial" panose="020B0604020202020204" pitchFamily="34" charset="0"/>
                <a:cs typeface="Arial" panose="020B0604020202020204" pitchFamily="34" charset="0"/>
              </a:rPr>
              <a:t>Up to 30% of the UK’s vegetable crop </a:t>
            </a:r>
            <a:r>
              <a:rPr lang="en-GB" sz="3200" b="1" dirty="0">
                <a:solidFill>
                  <a:srgbClr val="FEFEFE"/>
                </a:solidFill>
                <a:effectLst/>
                <a:latin typeface="Arial" panose="020B0604020202020204" pitchFamily="34" charset="0"/>
                <a:cs typeface="Arial" panose="020B0604020202020204" pitchFamily="34" charset="0"/>
              </a:rPr>
              <a:t>is grown and picked in Lincolnshire.</a:t>
            </a:r>
          </a:p>
        </p:txBody>
      </p:sp>
      <p:sp>
        <p:nvSpPr>
          <p:cNvPr id="16" name="object 3">
            <a:extLst>
              <a:ext uri="{FF2B5EF4-FFF2-40B4-BE49-F238E27FC236}">
                <a16:creationId xmlns:a16="http://schemas.microsoft.com/office/drawing/2014/main" id="{BE477650-7ED3-66D1-F8C9-6B6014CEE0C5}"/>
              </a:ext>
            </a:extLst>
          </p:cNvPr>
          <p:cNvSpPr txBox="1"/>
          <p:nvPr/>
        </p:nvSpPr>
        <p:spPr>
          <a:xfrm>
            <a:off x="9628210" y="4315486"/>
            <a:ext cx="5148240" cy="1913546"/>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70% of all fish consumed in the UK is processed in </a:t>
            </a:r>
            <a:r>
              <a:rPr lang="en-GB" sz="3200" b="1" dirty="0" err="1">
                <a:solidFill>
                  <a:srgbClr val="FEFEFE"/>
                </a:solidFill>
                <a:effectLst/>
                <a:latin typeface="Arial" panose="020B0604020202020204" pitchFamily="34" charset="0"/>
                <a:cs typeface="Arial" panose="020B0604020202020204" pitchFamily="34" charset="0"/>
              </a:rPr>
              <a:t>Grismby</a:t>
            </a:r>
            <a:r>
              <a:rPr lang="en-GB" sz="3200" b="1" dirty="0">
                <a:solidFill>
                  <a:srgbClr val="FEFEFE"/>
                </a:solidFill>
                <a:effectLst/>
                <a:latin typeface="Arial" panose="020B0604020202020204" pitchFamily="34" charset="0"/>
                <a:cs typeface="Arial" panose="020B0604020202020204" pitchFamily="34" charset="0"/>
              </a:rPr>
              <a:t>.</a:t>
            </a:r>
          </a:p>
        </p:txBody>
      </p:sp>
      <p:sp>
        <p:nvSpPr>
          <p:cNvPr id="19" name="object 3">
            <a:extLst>
              <a:ext uri="{FF2B5EF4-FFF2-40B4-BE49-F238E27FC236}">
                <a16:creationId xmlns:a16="http://schemas.microsoft.com/office/drawing/2014/main" id="{589DA6FC-2294-D2A8-85D4-674EB53C12EF}"/>
              </a:ext>
            </a:extLst>
          </p:cNvPr>
          <p:cNvSpPr txBox="1"/>
          <p:nvPr/>
        </p:nvSpPr>
        <p:spPr>
          <a:xfrm>
            <a:off x="14962210" y="2378075"/>
            <a:ext cx="4005240" cy="2529099"/>
          </a:xfrm>
          <a:prstGeom prst="rect">
            <a:avLst/>
          </a:prstGeom>
          <a:solidFill>
            <a:srgbClr val="06204C">
              <a:alpha val="90000"/>
            </a:srgbClr>
          </a:solidFill>
        </p:spPr>
        <p:txBody>
          <a:bodyPr vert="horz" wrap="square" lIns="251999" tIns="216000" rIns="251999" bIns="216000" rtlCol="0">
            <a:spAutoFit/>
          </a:bodyPr>
          <a:lstStyle/>
          <a:p>
            <a:r>
              <a:rPr lang="en-GB" sz="3200" b="1" dirty="0">
                <a:solidFill>
                  <a:srgbClr val="FEFEFE"/>
                </a:solidFill>
                <a:effectLst/>
                <a:latin typeface="Arial" panose="020B0604020202020204" pitchFamily="34" charset="0"/>
                <a:cs typeface="Arial" panose="020B0604020202020204" pitchFamily="34" charset="0"/>
              </a:rPr>
              <a:t>Worcestershire, Herefordshire </a:t>
            </a:r>
            <a:br>
              <a:rPr lang="en-GB" sz="3200" b="1" dirty="0">
                <a:solidFill>
                  <a:srgbClr val="FEFEFE"/>
                </a:solidFill>
                <a:effectLst/>
                <a:latin typeface="Arial" panose="020B0604020202020204" pitchFamily="34" charset="0"/>
                <a:cs typeface="Arial" panose="020B0604020202020204" pitchFamily="34" charset="0"/>
              </a:rPr>
            </a:br>
            <a:r>
              <a:rPr lang="en-GB" sz="3200" b="1" dirty="0">
                <a:solidFill>
                  <a:srgbClr val="FEFEFE"/>
                </a:solidFill>
                <a:effectLst/>
                <a:latin typeface="Arial" panose="020B0604020202020204" pitchFamily="34" charset="0"/>
                <a:cs typeface="Arial" panose="020B0604020202020204" pitchFamily="34" charset="0"/>
              </a:rPr>
              <a:t>and Warwickshire </a:t>
            </a:r>
            <a:br>
              <a:rPr lang="en-GB" sz="3200" b="1" dirty="0">
                <a:solidFill>
                  <a:srgbClr val="FEFEFE"/>
                </a:solidFill>
                <a:effectLst/>
                <a:latin typeface="Arial" panose="020B0604020202020204" pitchFamily="34" charset="0"/>
                <a:cs typeface="Arial" panose="020B0604020202020204" pitchFamily="34" charset="0"/>
              </a:rPr>
            </a:br>
            <a:r>
              <a:rPr lang="en-GB" sz="2000" b="1" dirty="0">
                <a:solidFill>
                  <a:srgbClr val="FEFEFE"/>
                </a:solidFill>
                <a:effectLst/>
                <a:latin typeface="Arial" panose="020B0604020202020204" pitchFamily="34" charset="0"/>
                <a:cs typeface="Arial" panose="020B0604020202020204" pitchFamily="34" charset="0"/>
              </a:rPr>
              <a:t>make up over 20% of the UK’s soft fruit industry</a:t>
            </a:r>
            <a:endParaRPr lang="en-GB" sz="2000" dirty="0">
              <a:solidFill>
                <a:srgbClr val="FEFEFE"/>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990BA7-F363-B2A9-4341-8BF6B3AD62A0}"/>
              </a:ext>
            </a:extLst>
          </p:cNvPr>
          <p:cNvSpPr txBox="1"/>
          <p:nvPr/>
        </p:nvSpPr>
        <p:spPr>
          <a:xfrm>
            <a:off x="831850" y="2530475"/>
            <a:ext cx="5592395" cy="5016758"/>
          </a:xfrm>
          <a:prstGeom prst="rect">
            <a:avLst/>
          </a:prstGeom>
          <a:noFill/>
        </p:spPr>
        <p:txBody>
          <a:bodyPr wrap="square" anchor="t" anchorCtr="0">
            <a:spAutoFit/>
          </a:bodyPr>
          <a:lstStyle/>
          <a:p>
            <a:r>
              <a:rPr lang="en-GB" sz="3200" dirty="0">
                <a:solidFill>
                  <a:schemeClr val="bg1"/>
                </a:solidFill>
                <a:effectLst/>
                <a:latin typeface="Arial" panose="020B0604020202020204" pitchFamily="34" charset="0"/>
                <a:cs typeface="Arial" panose="020B0604020202020204" pitchFamily="34" charset="0"/>
              </a:rPr>
              <a:t>One of Midlands’ biggest economic strengths is in farming, with the Midlands being the second highest exporting region for food in the UK - £1.8bn of food was exported in 2021. Well known examples include Stilton cheese, Bramley apples and Melton Mowbray pork pies.</a:t>
            </a:r>
          </a:p>
        </p:txBody>
      </p:sp>
    </p:spTree>
    <p:extLst>
      <p:ext uri="{BB962C8B-B14F-4D97-AF65-F5344CB8AC3E}">
        <p14:creationId xmlns:p14="http://schemas.microsoft.com/office/powerpoint/2010/main" val="139348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509CAD-E0B6-2956-1A80-795B6803247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 y="397"/>
            <a:ext cx="20104096" cy="11308554"/>
          </a:xfrm>
          <a:prstGeom prst="rect">
            <a:avLst/>
          </a:prstGeom>
        </p:spPr>
      </p:pic>
      <p:sp>
        <p:nvSpPr>
          <p:cNvPr id="2" name="object 2">
            <a:extLst>
              <a:ext uri="{FF2B5EF4-FFF2-40B4-BE49-F238E27FC236}">
                <a16:creationId xmlns:a16="http://schemas.microsoft.com/office/drawing/2014/main" id="{201280F4-C3B3-40A4-F38F-E1AA585E2F04}"/>
              </a:ext>
            </a:extLst>
          </p:cNvPr>
          <p:cNvSpPr/>
          <p:nvPr/>
        </p:nvSpPr>
        <p:spPr>
          <a:xfrm>
            <a:off x="0" y="0"/>
            <a:ext cx="20104100" cy="11309350"/>
          </a:xfrm>
          <a:custGeom>
            <a:avLst/>
            <a:gdLst/>
            <a:ahLst/>
            <a:cxnLst/>
            <a:rect l="l" t="t" r="r" b="b"/>
            <a:pathLst>
              <a:path w="8631555" h="7947659">
                <a:moveTo>
                  <a:pt x="8631014" y="0"/>
                </a:moveTo>
                <a:lnTo>
                  <a:pt x="0" y="0"/>
                </a:lnTo>
                <a:lnTo>
                  <a:pt x="0" y="7947401"/>
                </a:lnTo>
                <a:lnTo>
                  <a:pt x="8631014" y="7947401"/>
                </a:lnTo>
                <a:lnTo>
                  <a:pt x="8631014" y="0"/>
                </a:lnTo>
                <a:close/>
              </a:path>
            </a:pathLst>
          </a:custGeom>
          <a:solidFill>
            <a:srgbClr val="06204C">
              <a:alpha val="90329"/>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93C9FF4E-D61C-6FB0-4929-8D7904BF4DE9}"/>
              </a:ext>
            </a:extLst>
          </p:cNvPr>
          <p:cNvSpPr txBox="1">
            <a:spLocks/>
          </p:cNvSpPr>
          <p:nvPr/>
        </p:nvSpPr>
        <p:spPr>
          <a:xfrm>
            <a:off x="2279650" y="4359275"/>
            <a:ext cx="6705600" cy="2317942"/>
          </a:xfrm>
          <a:prstGeom prst="rect">
            <a:avLst/>
          </a:prstGeom>
        </p:spPr>
        <p:txBody>
          <a:bodyPr vert="horz" wrap="square" lIns="0" tIns="100965" rIns="0" bIns="0" rtlCol="0">
            <a:spAutoFit/>
          </a:bodyPr>
          <a:lstStyle>
            <a:lvl1pPr>
              <a:defRPr>
                <a:latin typeface="+mj-lt"/>
                <a:ea typeface="+mj-ea"/>
                <a:cs typeface="+mj-cs"/>
              </a:defRPr>
            </a:lvl1pPr>
          </a:lstStyle>
          <a:p>
            <a:r>
              <a:rPr lang="en-GB" sz="4800" b="1" dirty="0">
                <a:solidFill>
                  <a:srgbClr val="FEFEFE"/>
                </a:solidFill>
                <a:effectLst/>
                <a:latin typeface="Arial" panose="020B0604020202020204" pitchFamily="34" charset="0"/>
                <a:cs typeface="Arial" panose="020B0604020202020204" pitchFamily="34" charset="0"/>
              </a:rPr>
              <a:t>Enablers of research and development </a:t>
            </a:r>
            <a:br>
              <a:rPr lang="en-GB" sz="4800" b="1" dirty="0">
                <a:solidFill>
                  <a:srgbClr val="FEFEFE"/>
                </a:solidFill>
                <a:effectLst/>
                <a:latin typeface="Arial" panose="020B0604020202020204" pitchFamily="34" charset="0"/>
                <a:cs typeface="Arial" panose="020B0604020202020204" pitchFamily="34" charset="0"/>
              </a:rPr>
            </a:br>
            <a:r>
              <a:rPr lang="en-GB" sz="4800" b="1" dirty="0">
                <a:solidFill>
                  <a:srgbClr val="FEFEFE"/>
                </a:solidFill>
                <a:effectLst/>
                <a:latin typeface="Arial" panose="020B0604020202020204" pitchFamily="34" charset="0"/>
                <a:cs typeface="Arial" panose="020B0604020202020204" pitchFamily="34" charset="0"/>
              </a:rPr>
              <a:t>in </a:t>
            </a:r>
            <a:r>
              <a:rPr lang="en-GB" sz="4800" b="1" dirty="0" err="1">
                <a:solidFill>
                  <a:srgbClr val="FEFEFE"/>
                </a:solidFill>
                <a:effectLst/>
                <a:latin typeface="Arial" panose="020B0604020202020204" pitchFamily="34" charset="0"/>
                <a:cs typeface="Arial" panose="020B0604020202020204" pitchFamily="34" charset="0"/>
              </a:rPr>
              <a:t>agritech</a:t>
            </a:r>
            <a:endParaRPr lang="en-GB" sz="4800" dirty="0">
              <a:solidFill>
                <a:srgbClr val="FEFEFE"/>
              </a:solidFill>
              <a:effectLst/>
              <a:latin typeface="Arial" panose="020B0604020202020204" pitchFamily="34" charset="0"/>
              <a:cs typeface="Arial" panose="020B0604020202020204" pitchFamily="34" charset="0"/>
            </a:endParaRPr>
          </a:p>
        </p:txBody>
      </p:sp>
      <p:sp>
        <p:nvSpPr>
          <p:cNvPr id="7" name="object 12">
            <a:extLst>
              <a:ext uri="{FF2B5EF4-FFF2-40B4-BE49-F238E27FC236}">
                <a16:creationId xmlns:a16="http://schemas.microsoft.com/office/drawing/2014/main" id="{0FEF3686-E73A-8717-8D80-C9766A7E586B}"/>
              </a:ext>
            </a:extLst>
          </p:cNvPr>
          <p:cNvSpPr/>
          <p:nvPr/>
        </p:nvSpPr>
        <p:spPr>
          <a:xfrm>
            <a:off x="1749004" y="4359275"/>
            <a:ext cx="152400" cy="2417715"/>
          </a:xfrm>
          <a:custGeom>
            <a:avLst/>
            <a:gdLst/>
            <a:ahLst/>
            <a:cxnLst/>
            <a:rect l="l" t="t" r="r" b="b"/>
            <a:pathLst>
              <a:path w="154940" h="864235">
                <a:moveTo>
                  <a:pt x="154340" y="0"/>
                </a:moveTo>
                <a:lnTo>
                  <a:pt x="0" y="0"/>
                </a:lnTo>
                <a:lnTo>
                  <a:pt x="0" y="863722"/>
                </a:lnTo>
                <a:lnTo>
                  <a:pt x="154340" y="863722"/>
                </a:lnTo>
                <a:lnTo>
                  <a:pt x="154340" y="0"/>
                </a:lnTo>
                <a:close/>
              </a:path>
            </a:pathLst>
          </a:custGeom>
          <a:solidFill>
            <a:srgbClr val="E52D12"/>
          </a:solidFill>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990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36FD623D9C8C46BE2F9C2055E1D63B" ma:contentTypeVersion="4" ma:contentTypeDescription="Create a new document." ma:contentTypeScope="" ma:versionID="e2427e39ac890258cf86ff9e5a9e549d">
  <xsd:schema xmlns:xsd="http://www.w3.org/2001/XMLSchema" xmlns:xs="http://www.w3.org/2001/XMLSchema" xmlns:p="http://schemas.microsoft.com/office/2006/metadata/properties" xmlns:ns2="1d19b36c-48a8-4c1b-b4d9-13a03a84965a" targetNamespace="http://schemas.microsoft.com/office/2006/metadata/properties" ma:root="true" ma:fieldsID="46c8bcba0c1d2014daffeb30849525d5" ns2:_="">
    <xsd:import namespace="1d19b36c-48a8-4c1b-b4d9-13a03a8496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9b36c-48a8-4c1b-b4d9-13a03a8496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3753B-92BA-4D67-A502-7AFCCFCF5886}">
  <ds:schemaRefs>
    <ds:schemaRef ds:uri="http://schemas.microsoft.com/sharepoint/v3/contenttype/forms"/>
  </ds:schemaRefs>
</ds:datastoreItem>
</file>

<file path=customXml/itemProps2.xml><?xml version="1.0" encoding="utf-8"?>
<ds:datastoreItem xmlns:ds="http://schemas.openxmlformats.org/officeDocument/2006/customXml" ds:itemID="{68D0FAAD-9E3E-49E2-984C-A556EC213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9b36c-48a8-4c1b-b4d9-13a03a849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786</TotalTime>
  <Words>3010</Words>
  <Application>Microsoft Office PowerPoint</Application>
  <PresentationFormat>Custom</PresentationFormat>
  <Paragraphs>233</Paragraphs>
  <Slides>35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Euclid Flex B</vt:lpstr>
      <vt:lpstr>Euclid Flex B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Midlands Mindforge - £250m patient capital fund combining the spinout portfoliosof eight leading  UK universities</vt:lpstr>
      <vt:lpstr>Midlands Mindforge - £250m patient capital fund combining the spinout portfoliosof eight leading  UK universities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Cameron Bonser</cp:lastModifiedBy>
  <cp:revision>100</cp:revision>
  <dcterms:created xsi:type="dcterms:W3CDTF">2023-11-20T13:55:59Z</dcterms:created>
  <dcterms:modified xsi:type="dcterms:W3CDTF">2024-05-14T14:53:12Z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InDesign 19.0 (Macintosh)</vt:lpwstr>
  </property>
  <property fmtid="{D5CDD505-2E9C-101B-9397-08002B2CF9AE}" pid="4" name="LastSaved">
    <vt:filetime>2023-11-20T00:00:00Z</vt:filetime>
  </property>
  <property fmtid="{D5CDD505-2E9C-101B-9397-08002B2CF9AE}" pid="5" name="Producer">
    <vt:lpwstr>Adobe PDF Library 17.0</vt:lpwstr>
  </property>
</Properties>
</file>