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89" r:id="rId4"/>
    <p:sldId id="258" r:id="rId5"/>
    <p:sldId id="260" r:id="rId6"/>
    <p:sldId id="259" r:id="rId7"/>
    <p:sldId id="296" r:id="rId8"/>
    <p:sldId id="329" r:id="rId9"/>
    <p:sldId id="330" r:id="rId10"/>
    <p:sldId id="327" r:id="rId11"/>
    <p:sldId id="328" r:id="rId12"/>
    <p:sldId id="331" r:id="rId13"/>
    <p:sldId id="332" r:id="rId14"/>
    <p:sldId id="302" r:id="rId15"/>
    <p:sldId id="303" r:id="rId16"/>
    <p:sldId id="268" r:id="rId17"/>
    <p:sldId id="304" r:id="rId18"/>
    <p:sldId id="270" r:id="rId19"/>
    <p:sldId id="305" r:id="rId20"/>
    <p:sldId id="306" r:id="rId21"/>
    <p:sldId id="272" r:id="rId22"/>
    <p:sldId id="294" r:id="rId23"/>
    <p:sldId id="295" r:id="rId24"/>
    <p:sldId id="307" r:id="rId25"/>
    <p:sldId id="314" r:id="rId26"/>
    <p:sldId id="315" r:id="rId27"/>
    <p:sldId id="316" r:id="rId28"/>
    <p:sldId id="308" r:id="rId29"/>
    <p:sldId id="309" r:id="rId30"/>
    <p:sldId id="310" r:id="rId31"/>
    <p:sldId id="320" r:id="rId32"/>
    <p:sldId id="321" r:id="rId33"/>
    <p:sldId id="322" r:id="rId34"/>
    <p:sldId id="323" r:id="rId35"/>
    <p:sldId id="324" r:id="rId36"/>
    <p:sldId id="325" r:id="rId37"/>
    <p:sldId id="326" r:id="rId38"/>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4FC"/>
    <a:srgbClr val="FF00FF"/>
    <a:srgbClr val="71CAF2"/>
    <a:srgbClr val="B2DBD4"/>
    <a:srgbClr val="06204C"/>
    <a:srgbClr val="F04E33"/>
    <a:srgbClr val="004E59"/>
    <a:srgbClr val="E52D12"/>
    <a:srgbClr val="5D4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8"/>
    <p:restoredTop sz="97514"/>
  </p:normalViewPr>
  <p:slideViewPr>
    <p:cSldViewPr>
      <p:cViewPr varScale="1">
        <p:scale>
          <a:sx n="69" d="100"/>
          <a:sy n="69" d="100"/>
        </p:scale>
        <p:origin x="248" y="108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1376CC9-D396-7D4F-A0E7-58C87219DBF1}" type="datetimeFigureOut">
              <a:rPr lang="en-US" smtClean="0"/>
              <a:t>1/22/24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96A6D8E-A80D-1C45-844D-1E1AF359A2B1}" type="slidenum">
              <a:rPr lang="en-US" smtClean="0"/>
              <a:t>‹#›</a:t>
            </a:fld>
            <a:endParaRPr lang="en-US"/>
          </a:p>
        </p:txBody>
      </p:sp>
    </p:spTree>
    <p:extLst>
      <p:ext uri="{BB962C8B-B14F-4D97-AF65-F5344CB8AC3E}">
        <p14:creationId xmlns:p14="http://schemas.microsoft.com/office/powerpoint/2010/main" val="25060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15</a:t>
            </a:fld>
            <a:endParaRPr lang="en-US"/>
          </a:p>
        </p:txBody>
      </p:sp>
    </p:spTree>
    <p:extLst>
      <p:ext uri="{BB962C8B-B14F-4D97-AF65-F5344CB8AC3E}">
        <p14:creationId xmlns:p14="http://schemas.microsoft.com/office/powerpoint/2010/main" val="225152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37</a:t>
            </a:fld>
            <a:endParaRPr lang="en-US"/>
          </a:p>
        </p:txBody>
      </p:sp>
    </p:spTree>
    <p:extLst>
      <p:ext uri="{BB962C8B-B14F-4D97-AF65-F5344CB8AC3E}">
        <p14:creationId xmlns:p14="http://schemas.microsoft.com/office/powerpoint/2010/main" val="325881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19</a:t>
            </a:fld>
            <a:endParaRPr lang="en-US"/>
          </a:p>
        </p:txBody>
      </p:sp>
    </p:spTree>
    <p:extLst>
      <p:ext uri="{BB962C8B-B14F-4D97-AF65-F5344CB8AC3E}">
        <p14:creationId xmlns:p14="http://schemas.microsoft.com/office/powerpoint/2010/main" val="92170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20</a:t>
            </a:fld>
            <a:endParaRPr lang="en-US"/>
          </a:p>
        </p:txBody>
      </p:sp>
    </p:spTree>
    <p:extLst>
      <p:ext uri="{BB962C8B-B14F-4D97-AF65-F5344CB8AC3E}">
        <p14:creationId xmlns:p14="http://schemas.microsoft.com/office/powerpoint/2010/main" val="205231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23</a:t>
            </a:fld>
            <a:endParaRPr lang="en-US"/>
          </a:p>
        </p:txBody>
      </p:sp>
    </p:spTree>
    <p:extLst>
      <p:ext uri="{BB962C8B-B14F-4D97-AF65-F5344CB8AC3E}">
        <p14:creationId xmlns:p14="http://schemas.microsoft.com/office/powerpoint/2010/main" val="344180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32</a:t>
            </a:fld>
            <a:endParaRPr lang="en-US"/>
          </a:p>
        </p:txBody>
      </p:sp>
    </p:spTree>
    <p:extLst>
      <p:ext uri="{BB962C8B-B14F-4D97-AF65-F5344CB8AC3E}">
        <p14:creationId xmlns:p14="http://schemas.microsoft.com/office/powerpoint/2010/main" val="1800408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33</a:t>
            </a:fld>
            <a:endParaRPr lang="en-US"/>
          </a:p>
        </p:txBody>
      </p:sp>
    </p:spTree>
    <p:extLst>
      <p:ext uri="{BB962C8B-B14F-4D97-AF65-F5344CB8AC3E}">
        <p14:creationId xmlns:p14="http://schemas.microsoft.com/office/powerpoint/2010/main" val="2661456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34</a:t>
            </a:fld>
            <a:endParaRPr lang="en-US"/>
          </a:p>
        </p:txBody>
      </p:sp>
    </p:spTree>
    <p:extLst>
      <p:ext uri="{BB962C8B-B14F-4D97-AF65-F5344CB8AC3E}">
        <p14:creationId xmlns:p14="http://schemas.microsoft.com/office/powerpoint/2010/main" val="298748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35</a:t>
            </a:fld>
            <a:endParaRPr lang="en-US"/>
          </a:p>
        </p:txBody>
      </p:sp>
    </p:spTree>
    <p:extLst>
      <p:ext uri="{BB962C8B-B14F-4D97-AF65-F5344CB8AC3E}">
        <p14:creationId xmlns:p14="http://schemas.microsoft.com/office/powerpoint/2010/main" val="207377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36</a:t>
            </a:fld>
            <a:endParaRPr lang="en-US"/>
          </a:p>
        </p:txBody>
      </p:sp>
    </p:spTree>
    <p:extLst>
      <p:ext uri="{BB962C8B-B14F-4D97-AF65-F5344CB8AC3E}">
        <p14:creationId xmlns:p14="http://schemas.microsoft.com/office/powerpoint/2010/main" val="121689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5316" y="785316"/>
            <a:ext cx="154940" cy="86423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p:txBody>
          <a:bodyPr lIns="0" tIns="0" rIns="0" bIns="0"/>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895" y="924748"/>
            <a:ext cx="3810635" cy="1872614"/>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a:xfrm>
            <a:off x="1514895" y="4856326"/>
            <a:ext cx="9519920" cy="5800725"/>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in a black suit&#10;&#10;Description automatically generated">
            <a:extLst>
              <a:ext uri="{FF2B5EF4-FFF2-40B4-BE49-F238E27FC236}">
                <a16:creationId xmlns:a16="http://schemas.microsoft.com/office/drawing/2014/main" id="{C88E6C1D-6422-355A-149E-D68D5847C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TextBox 3">
            <a:extLst>
              <a:ext uri="{FF2B5EF4-FFF2-40B4-BE49-F238E27FC236}">
                <a16:creationId xmlns:a16="http://schemas.microsoft.com/office/drawing/2014/main" id="{3FE56CA0-CEE2-F286-7A6E-A09A2F127E58}"/>
              </a:ext>
            </a:extLst>
          </p:cNvPr>
          <p:cNvSpPr txBox="1"/>
          <p:nvPr/>
        </p:nvSpPr>
        <p:spPr>
          <a:xfrm>
            <a:off x="831850" y="3906064"/>
            <a:ext cx="10896600" cy="3385542"/>
          </a:xfrm>
          <a:prstGeom prst="rect">
            <a:avLst/>
          </a:prstGeom>
          <a:noFill/>
        </p:spPr>
        <p:txBody>
          <a:bodyPr wrap="square" rtlCol="0">
            <a:spAutoFit/>
          </a:bodyPr>
          <a:lstStyle/>
          <a:p>
            <a:r>
              <a:rPr lang="en-GB" sz="9600" b="1" dirty="0">
                <a:solidFill>
                  <a:srgbClr val="FEFEFE"/>
                </a:solidFill>
                <a:effectLst/>
                <a:latin typeface="Arial" panose="020B0604020202020204" pitchFamily="34" charset="0"/>
                <a:cs typeface="Arial" panose="020B0604020202020204" pitchFamily="34" charset="0"/>
              </a:rPr>
              <a:t>Invest in UK R&amp;D</a:t>
            </a:r>
          </a:p>
          <a:p>
            <a:r>
              <a:rPr lang="en-GB" sz="4000" dirty="0">
                <a:solidFill>
                  <a:schemeClr val="bg1"/>
                </a:solidFill>
                <a:effectLst/>
                <a:latin typeface="Arial" panose="020B0604020202020204" pitchFamily="34" charset="0"/>
                <a:cs typeface="Arial" panose="020B0604020202020204" pitchFamily="34" charset="0"/>
              </a:rPr>
              <a:t>Universities and the creative and </a:t>
            </a:r>
            <a:br>
              <a:rPr lang="en-GB" sz="4000" dirty="0">
                <a:solidFill>
                  <a:schemeClr val="bg1"/>
                </a:solidFill>
                <a:effectLst/>
                <a:latin typeface="Arial" panose="020B0604020202020204" pitchFamily="34" charset="0"/>
                <a:cs typeface="Arial" panose="020B0604020202020204" pitchFamily="34" charset="0"/>
              </a:rPr>
            </a:br>
            <a:r>
              <a:rPr lang="en-GB" sz="4000" dirty="0">
                <a:solidFill>
                  <a:schemeClr val="bg1"/>
                </a:solidFill>
                <a:effectLst/>
                <a:latin typeface="Arial" panose="020B0604020202020204" pitchFamily="34" charset="0"/>
                <a:cs typeface="Arial" panose="020B0604020202020204" pitchFamily="34" charset="0"/>
              </a:rPr>
              <a:t>digital industries in the Midlands</a:t>
            </a:r>
          </a:p>
          <a:p>
            <a:endParaRPr lang="en-GB" sz="3800" dirty="0">
              <a:solidFill>
                <a:srgbClr val="FEFEFE"/>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9026C2-E148-52FB-9284-D8D9D389AA6D}"/>
              </a:ext>
            </a:extLst>
          </p:cNvPr>
          <p:cNvSpPr txBox="1"/>
          <p:nvPr/>
        </p:nvSpPr>
        <p:spPr>
          <a:xfrm>
            <a:off x="831850" y="891197"/>
            <a:ext cx="8839200" cy="584775"/>
          </a:xfrm>
          <a:prstGeom prst="rect">
            <a:avLst/>
          </a:prstGeom>
          <a:noFill/>
        </p:spPr>
        <p:txBody>
          <a:bodyPr wrap="square" rtlCol="0">
            <a:spAutoFit/>
          </a:bodyPr>
          <a:lstStyle/>
          <a:p>
            <a:r>
              <a:rPr lang="en-GB" sz="3200" b="1" dirty="0">
                <a:solidFill>
                  <a:srgbClr val="FEFEFE"/>
                </a:solidFill>
                <a:effectLst/>
                <a:latin typeface="Arial" panose="020B0604020202020204" pitchFamily="34" charset="0"/>
                <a:cs typeface="Arial" panose="020B0604020202020204" pitchFamily="34" charset="0"/>
              </a:rPr>
              <a:t>Prospectus</a:t>
            </a:r>
            <a:endParaRPr lang="en-GB" sz="3200" dirty="0">
              <a:solidFill>
                <a:srgbClr val="FEFEFE"/>
              </a:solidFill>
              <a:effectLst/>
              <a:latin typeface="Arial" panose="020B0604020202020204" pitchFamily="34" charset="0"/>
              <a:cs typeface="Arial" panose="020B0604020202020204" pitchFamily="34" charset="0"/>
            </a:endParaRPr>
          </a:p>
        </p:txBody>
      </p:sp>
      <p:pic>
        <p:nvPicPr>
          <p:cNvPr id="11" name="Picture 10" descr="A logo with white text&#10;&#10;Description automatically generated">
            <a:extLst>
              <a:ext uri="{FF2B5EF4-FFF2-40B4-BE49-F238E27FC236}">
                <a16:creationId xmlns:a16="http://schemas.microsoft.com/office/drawing/2014/main" id="{49D9736F-CB5F-EC31-D006-DBEEC35EF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D1F32FC3-726E-2ADB-FCBB-E9C229F1B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75F61145-2E4A-DA46-C3F1-AF66EEB26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in a recording studio&#10;&#10;Description automatically generated">
            <a:extLst>
              <a:ext uri="{FF2B5EF4-FFF2-40B4-BE49-F238E27FC236}">
                <a16:creationId xmlns:a16="http://schemas.microsoft.com/office/drawing/2014/main" id="{B23684BA-5308-510A-9ADA-1DC305FC0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7315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Additional sectors in the creative and digital industries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6727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38060C95-9304-8ABF-371B-F81DF0A38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8375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6553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Fashion and textiles</a:t>
            </a:r>
            <a:endParaRPr lang="en-GB" sz="4800" dirty="0">
              <a:solidFill>
                <a:schemeClr val="bg1"/>
              </a:solidFill>
              <a:effectLst/>
              <a:latin typeface="Arial" panose="020B0604020202020204" pitchFamily="34" charset="0"/>
              <a:cs typeface="Arial" panose="020B0604020202020204" pitchFamily="34" charset="0"/>
            </a:endParaRPr>
          </a:p>
          <a:p>
            <a:endParaRPr lang="en-GB" sz="4800" b="1"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71628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 fashion industry contributed £32.3 billion to the UK's GDP last year and employed almost 900,000 people, making it almost as big as the financial sector. Within this the Midlands is a significant player, with as many fashion and textiles firms as London. The fashion and textiles sector in Leicester and Leicestershire alone is valued at £1.2 billion and supports 25,200 jobs. It has experienced robust growth, creating 2,600 jobs since 2010 and outperforming the UK sector average in terms of productivity by approximately 20%. </a:t>
            </a:r>
          </a:p>
        </p:txBody>
      </p:sp>
      <p:sp>
        <p:nvSpPr>
          <p:cNvPr id="14" name="object 2">
            <a:extLst>
              <a:ext uri="{FF2B5EF4-FFF2-40B4-BE49-F238E27FC236}">
                <a16:creationId xmlns:a16="http://schemas.microsoft.com/office/drawing/2014/main" id="{DF47C654-D857-4BAC-9807-D4500510E579}"/>
              </a:ext>
            </a:extLst>
          </p:cNvPr>
          <p:cNvSpPr/>
          <p:nvPr/>
        </p:nvSpPr>
        <p:spPr>
          <a:xfrm>
            <a:off x="8843884" y="2378075"/>
            <a:ext cx="154940" cy="8382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167194" y="2378075"/>
            <a:ext cx="4851130" cy="8346076"/>
          </a:xfrm>
          <a:prstGeom prst="rect">
            <a:avLst/>
          </a:prstGeom>
          <a:solidFill>
            <a:srgbClr val="06204C">
              <a:alpha val="90000"/>
            </a:srgbClr>
          </a:solidFill>
        </p:spPr>
        <p:txBody>
          <a:bodyPr vert="horz" wrap="square" lIns="251999" tIns="216000" rIns="251999" bIns="216000" rtlCol="0">
            <a:spAutoFit/>
          </a:bodyPr>
          <a:lstStyle/>
          <a:p>
            <a:pPr marL="234900" indent="-234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The Midlands, combining East and West regions, hosts as many fashion and textiles firms as London, highlighting its significance in the industry.</a:t>
            </a:r>
          </a:p>
          <a:p>
            <a:pPr marL="234900" indent="-234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Leicester and Leicestershire have a concentration of 1,500 fashion and textiles firms, making it the second-largest cluster of textile companies in the UK after Manchester.</a:t>
            </a:r>
          </a:p>
          <a:p>
            <a:pPr marL="234900" indent="-234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The Midlands has a substantial presence in the subsector of technical textiles and materials for aerospace and automotive industries, housing over 17% of the nation's materials composites companies and generating £150 million in turnover, employing 1,500 individuals.</a:t>
            </a:r>
          </a:p>
        </p:txBody>
      </p:sp>
      <p:sp>
        <p:nvSpPr>
          <p:cNvPr id="4" name="object 3">
            <a:extLst>
              <a:ext uri="{FF2B5EF4-FFF2-40B4-BE49-F238E27FC236}">
                <a16:creationId xmlns:a16="http://schemas.microsoft.com/office/drawing/2014/main" id="{9024DE00-0821-60AF-D447-73504DAAF31C}"/>
              </a:ext>
            </a:extLst>
          </p:cNvPr>
          <p:cNvSpPr txBox="1"/>
          <p:nvPr/>
        </p:nvSpPr>
        <p:spPr>
          <a:xfrm>
            <a:off x="14300428" y="2378075"/>
            <a:ext cx="4984210" cy="8301243"/>
          </a:xfrm>
          <a:prstGeom prst="rect">
            <a:avLst/>
          </a:prstGeom>
          <a:solidFill>
            <a:srgbClr val="06204C">
              <a:alpha val="90000"/>
            </a:srgbClr>
          </a:solidFill>
        </p:spPr>
        <p:txBody>
          <a:bodyPr vert="horz" wrap="square" lIns="251999" tIns="324000" rIns="251999" bIns="216000" rtlCol="0">
            <a:spAutoFit/>
          </a:bodyPr>
          <a:lstStyle/>
          <a:p>
            <a:r>
              <a:rPr lang="en-GB" sz="2400" dirty="0">
                <a:solidFill>
                  <a:srgbClr val="FEFEFE"/>
                </a:solidFill>
                <a:effectLst/>
                <a:latin typeface="Arial" panose="020B0604020202020204" pitchFamily="34" charset="0"/>
                <a:cs typeface="Arial" panose="020B0604020202020204" pitchFamily="34" charset="0"/>
              </a:rPr>
              <a:t>Research by Loughborough University Environmental Ergonomics Research Centre in partnership with adidas developed the first-ever sweat body maps of males, females, and children to inform the company’s sector-leading </a:t>
            </a:r>
            <a:r>
              <a:rPr lang="en-GB" sz="2400" dirty="0" err="1">
                <a:solidFill>
                  <a:srgbClr val="FEFEFE"/>
                </a:solidFill>
                <a:effectLst/>
                <a:latin typeface="Arial" panose="020B0604020202020204" pitchFamily="34" charset="0"/>
                <a:cs typeface="Arial" panose="020B0604020202020204" pitchFamily="34" charset="0"/>
              </a:rPr>
              <a:t>clima</a:t>
            </a:r>
            <a:r>
              <a:rPr lang="en-GB" sz="2400" dirty="0">
                <a:solidFill>
                  <a:srgbClr val="FEFEFE"/>
                </a:solidFill>
                <a:effectLst/>
                <a:latin typeface="Arial" panose="020B0604020202020204" pitchFamily="34" charset="0"/>
                <a:cs typeface="Arial" panose="020B0604020202020204" pitchFamily="34" charset="0"/>
              </a:rPr>
              <a:t>® product range. These body maps are now widely used as a benchmark for thermal comfort, informing product innovation in technical textiles in the global sports industry. The knowledge is integrated into the world’s first virtual Human Thermal Model which enables organisations worldwide to optimise product design for multiple populations across a range of industry sectors.</a:t>
            </a:r>
          </a:p>
        </p:txBody>
      </p:sp>
      <p:sp>
        <p:nvSpPr>
          <p:cNvPr id="5" name="object 3">
            <a:extLst>
              <a:ext uri="{FF2B5EF4-FFF2-40B4-BE49-F238E27FC236}">
                <a16:creationId xmlns:a16="http://schemas.microsoft.com/office/drawing/2014/main" id="{A69FBFEC-2FD2-F07A-5120-D596EAB92420}"/>
              </a:ext>
            </a:extLst>
          </p:cNvPr>
          <p:cNvSpPr txBox="1">
            <a:spLocks/>
          </p:cNvSpPr>
          <p:nvPr/>
        </p:nvSpPr>
        <p:spPr>
          <a:xfrm>
            <a:off x="14300428" y="1740027"/>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extLst>
      <p:ext uri="{BB962C8B-B14F-4D97-AF65-F5344CB8AC3E}">
        <p14:creationId xmlns:p14="http://schemas.microsoft.com/office/powerpoint/2010/main" val="2775603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group of colorful sculptures on white pedestals&#10;&#10;Description automatically generated">
            <a:extLst>
              <a:ext uri="{FF2B5EF4-FFF2-40B4-BE49-F238E27FC236}">
                <a16:creationId xmlns:a16="http://schemas.microsoft.com/office/drawing/2014/main" id="{C8AD5AD2-DBA4-2A03-D083-667673F8D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8375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6553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Art and design</a:t>
            </a:r>
            <a:endParaRPr lang="en-GB" sz="4800" dirty="0">
              <a:solidFill>
                <a:schemeClr val="bg1"/>
              </a:solidFill>
              <a:effectLst/>
              <a:latin typeface="Arial" panose="020B0604020202020204" pitchFamily="34" charset="0"/>
              <a:cs typeface="Arial" panose="020B0604020202020204" pitchFamily="34" charset="0"/>
            </a:endParaRPr>
          </a:p>
          <a:p>
            <a:endParaRPr lang="en-GB" sz="4800" b="1"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67818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has a thriving art and design sector, covering subsectors such as web, product, marketing, and advertising. Each year, over 9,000 students study art and design at a Midlands university. In the West Midlands alone, there has been a 240% growth in design jobs from 2010 to 2015, making art and design a key regional strength. </a:t>
            </a:r>
          </a:p>
        </p:txBody>
      </p:sp>
      <p:sp>
        <p:nvSpPr>
          <p:cNvPr id="14" name="object 2">
            <a:extLst>
              <a:ext uri="{FF2B5EF4-FFF2-40B4-BE49-F238E27FC236}">
                <a16:creationId xmlns:a16="http://schemas.microsoft.com/office/drawing/2014/main" id="{DF47C654-D857-4BAC-9807-D4500510E579}"/>
              </a:ext>
            </a:extLst>
          </p:cNvPr>
          <p:cNvSpPr/>
          <p:nvPr/>
        </p:nvSpPr>
        <p:spPr>
          <a:xfrm>
            <a:off x="9217715" y="2378075"/>
            <a:ext cx="154940" cy="391409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541025" y="2378075"/>
            <a:ext cx="4851130" cy="3914094"/>
          </a:xfrm>
          <a:prstGeom prst="rect">
            <a:avLst/>
          </a:prstGeom>
          <a:solidFill>
            <a:srgbClr val="06204C">
              <a:alpha val="90000"/>
            </a:srgbClr>
          </a:solidFill>
        </p:spPr>
        <p:txBody>
          <a:bodyPr vert="horz" wrap="square" lIns="251999" tIns="216000" rIns="251999" bIns="216000" rtlCol="0">
            <a:spAutoFit/>
          </a:bodyPr>
          <a:lstStyle/>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240% increase in design jobs in the West Midlands from 2010 to 2015.</a:t>
            </a:r>
          </a:p>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7 universities with art and/or design specific faculties and research centres.</a:t>
            </a:r>
          </a:p>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Over 9,000 art and design students across the Midlands. </a:t>
            </a:r>
          </a:p>
        </p:txBody>
      </p:sp>
    </p:spTree>
    <p:extLst>
      <p:ext uri="{BB962C8B-B14F-4D97-AF65-F5344CB8AC3E}">
        <p14:creationId xmlns:p14="http://schemas.microsoft.com/office/powerpoint/2010/main" val="235638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rowd of people at a concert&#10;&#10;Description automatically generated">
            <a:extLst>
              <a:ext uri="{FF2B5EF4-FFF2-40B4-BE49-F238E27FC236}">
                <a16:creationId xmlns:a16="http://schemas.microsoft.com/office/drawing/2014/main" id="{E93C3039-E0A2-F5E7-2EDE-0F5234258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8375650" cy="1130855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6553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Music and dance</a:t>
            </a:r>
            <a:endParaRPr lang="en-GB" sz="4800" dirty="0">
              <a:solidFill>
                <a:schemeClr val="bg1"/>
              </a:solidFill>
              <a:effectLst/>
              <a:latin typeface="Arial" panose="020B0604020202020204" pitchFamily="34" charset="0"/>
              <a:cs typeface="Arial" panose="020B0604020202020204" pitchFamily="34" charset="0"/>
            </a:endParaRPr>
          </a:p>
          <a:p>
            <a:endParaRPr lang="en-GB" sz="4800" b="1"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6781800" cy="698652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is home to an international dance cluster, focused on the Birmingham Royal Ballet and the International Dance Festival. Birmingham has an exemplary professional dance and music sector to draw upon. Organisations like </a:t>
            </a:r>
            <a:r>
              <a:rPr lang="en-GB" sz="3200" b="1" dirty="0">
                <a:solidFill>
                  <a:schemeClr val="bg1"/>
                </a:solidFill>
                <a:effectLst/>
                <a:latin typeface="Arial" panose="020B0604020202020204" pitchFamily="34" charset="0"/>
                <a:cs typeface="Arial" panose="020B0604020202020204" pitchFamily="34" charset="0"/>
              </a:rPr>
              <a:t>Dance Hub Birmingham</a:t>
            </a:r>
            <a:r>
              <a:rPr lang="en-GB" sz="3200" dirty="0">
                <a:solidFill>
                  <a:schemeClr val="bg1"/>
                </a:solidFill>
                <a:effectLst/>
                <a:latin typeface="Arial" panose="020B0604020202020204" pitchFamily="34" charset="0"/>
                <a:cs typeface="Arial" panose="020B0604020202020204" pitchFamily="34" charset="0"/>
              </a:rPr>
              <a:t> provide support for the wider region’s professional dance sector. Dance Hub includes a new studio facility, an investment programme, and collaborations with organisations and individuals in the region.  </a:t>
            </a:r>
          </a:p>
        </p:txBody>
      </p:sp>
      <p:sp>
        <p:nvSpPr>
          <p:cNvPr id="14" name="object 2">
            <a:extLst>
              <a:ext uri="{FF2B5EF4-FFF2-40B4-BE49-F238E27FC236}">
                <a16:creationId xmlns:a16="http://schemas.microsoft.com/office/drawing/2014/main" id="{DF47C654-D857-4BAC-9807-D4500510E579}"/>
              </a:ext>
            </a:extLst>
          </p:cNvPr>
          <p:cNvSpPr/>
          <p:nvPr/>
        </p:nvSpPr>
        <p:spPr>
          <a:xfrm>
            <a:off x="9217715" y="2378075"/>
            <a:ext cx="154940" cy="391409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541024" y="2378075"/>
            <a:ext cx="6454625" cy="3914094"/>
          </a:xfrm>
          <a:prstGeom prst="rect">
            <a:avLst/>
          </a:prstGeom>
          <a:solidFill>
            <a:srgbClr val="06204C">
              <a:alpha val="90000"/>
            </a:srgbClr>
          </a:solidFill>
        </p:spPr>
        <p:txBody>
          <a:bodyPr vert="horz" wrap="square" lIns="251999" tIns="216000" rIns="251999" bIns="216000" rtlCol="0">
            <a:spAutoFit/>
          </a:bodyPr>
          <a:lstStyle/>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940,000 music tourists, £433 million spend, and 4,180 jobs from music tourism in the West Midlands in 2022. </a:t>
            </a:r>
          </a:p>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510,000 music tourists, £321 million spend, and 3,150 jobs from music tourism in the East Midlands in 2022. </a:t>
            </a:r>
          </a:p>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Birmingham Royal Ballet employs almost 200 people across dancers, musicians, costumers and stage technicians. </a:t>
            </a:r>
          </a:p>
        </p:txBody>
      </p:sp>
    </p:spTree>
    <p:extLst>
      <p:ext uri="{BB962C8B-B14F-4D97-AF65-F5344CB8AC3E}">
        <p14:creationId xmlns:p14="http://schemas.microsoft.com/office/powerpoint/2010/main" val="1217674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lurry street with a building in the background&#10;&#10;Description automatically generated">
            <a:extLst>
              <a:ext uri="{FF2B5EF4-FFF2-40B4-BE49-F238E27FC236}">
                <a16:creationId xmlns:a16="http://schemas.microsoft.com/office/drawing/2014/main" id="{027F6B75-8030-74E3-3CE1-2D81BFA10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2339"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4085"/>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8AD3DA04-0273-6D59-47AE-86B4361840EE}"/>
              </a:ext>
            </a:extLst>
          </p:cNvPr>
          <p:cNvSpPr txBox="1">
            <a:spLocks/>
          </p:cNvSpPr>
          <p:nvPr/>
        </p:nvSpPr>
        <p:spPr>
          <a:xfrm>
            <a:off x="2736850" y="4054475"/>
            <a:ext cx="8458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Invest in a partnership with Midlands universities  </a:t>
            </a:r>
            <a:endParaRPr lang="en-GB" sz="6000" dirty="0">
              <a:solidFill>
                <a:schemeClr val="bg1"/>
              </a:solidFill>
              <a:effectLst/>
              <a:latin typeface="Arial" panose="020B0604020202020204" pitchFamily="34" charset="0"/>
              <a:cs typeface="Arial" panose="020B0604020202020204" pitchFamily="34" charset="0"/>
            </a:endParaRPr>
          </a:p>
        </p:txBody>
      </p:sp>
      <p:sp>
        <p:nvSpPr>
          <p:cNvPr id="6" name="object 12">
            <a:extLst>
              <a:ext uri="{FF2B5EF4-FFF2-40B4-BE49-F238E27FC236}">
                <a16:creationId xmlns:a16="http://schemas.microsoft.com/office/drawing/2014/main" id="{1930D72C-2080-BBF9-87A7-D6B8C1019EC5}"/>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2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blurry street with a building in the background&#10;&#10;Description automatically generated">
            <a:extLst>
              <a:ext uri="{FF2B5EF4-FFF2-40B4-BE49-F238E27FC236}">
                <a16:creationId xmlns:a16="http://schemas.microsoft.com/office/drawing/2014/main" id="{2014E789-D133-4593-8F4D-C80C53BC4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translation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248400" cy="304698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in the Midlands have an exceptional track-record of working with the world’s largest companies, helping translate fundamental research into industry-leading innovations. </a:t>
            </a:r>
          </a:p>
        </p:txBody>
      </p:sp>
      <p:sp>
        <p:nvSpPr>
          <p:cNvPr id="14" name="object 2">
            <a:extLst>
              <a:ext uri="{FF2B5EF4-FFF2-40B4-BE49-F238E27FC236}">
                <a16:creationId xmlns:a16="http://schemas.microsoft.com/office/drawing/2014/main" id="{DF47C654-D857-4BAC-9807-D4500510E579}"/>
              </a:ext>
            </a:extLst>
          </p:cNvPr>
          <p:cNvSpPr/>
          <p:nvPr/>
        </p:nvSpPr>
        <p:spPr>
          <a:xfrm>
            <a:off x="8451182" y="2682874"/>
            <a:ext cx="154940" cy="431420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8774492" y="2682875"/>
            <a:ext cx="4386240" cy="4314203"/>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University of Warwick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and the University of Nottingham are both in the </a:t>
            </a:r>
            <a:br>
              <a:rPr lang="en-GB" sz="20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Top 5 recipients of the £885m of Innovate UK Funding allocated across the UK in the last 10 years. </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2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lurry street with a building in the background&#10;&#10;Description automatically generated">
            <a:extLst>
              <a:ext uri="{FF2B5EF4-FFF2-40B4-BE49-F238E27FC236}">
                <a16:creationId xmlns:a16="http://schemas.microsoft.com/office/drawing/2014/main" id="{16A1F03B-7A95-F607-43F6-5E9AE73B7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2" name="object 3">
            <a:extLst>
              <a:ext uri="{FF2B5EF4-FFF2-40B4-BE49-F238E27FC236}">
                <a16:creationId xmlns:a16="http://schemas.microsoft.com/office/drawing/2014/main" id="{7D78DDF5-209F-CF3A-6635-7C6AE9E5AA58}"/>
              </a:ext>
            </a:extLst>
          </p:cNvPr>
          <p:cNvSpPr txBox="1"/>
          <p:nvPr/>
        </p:nvSpPr>
        <p:spPr>
          <a:xfrm>
            <a:off x="8458906" y="2681469"/>
            <a:ext cx="9822744" cy="6758119"/>
          </a:xfrm>
          <a:prstGeom prst="rect">
            <a:avLst/>
          </a:prstGeom>
          <a:solidFill>
            <a:srgbClr val="06204C">
              <a:alpha val="90000"/>
            </a:srgbClr>
          </a:solidFill>
        </p:spPr>
        <p:txBody>
          <a:bodyPr vert="horz" wrap="square" lIns="251999" tIns="396000" rIns="251999" bIns="216000" rtlCol="0">
            <a:spAutoFit/>
          </a:bodyPr>
          <a:lstStyle/>
          <a:p>
            <a:pPr>
              <a:spcAft>
                <a:spcPts val="600"/>
              </a:spcAft>
            </a:pPr>
            <a:r>
              <a:rPr lang="en-GB" sz="2400" dirty="0">
                <a:solidFill>
                  <a:srgbClr val="FEFEFE"/>
                </a:solidFill>
                <a:effectLst/>
                <a:latin typeface="Arial" panose="020B0604020202020204" pitchFamily="34" charset="0"/>
                <a:cs typeface="Arial" panose="020B0604020202020204" pitchFamily="34" charset="0"/>
              </a:rPr>
              <a:t>Create Central’s </a:t>
            </a:r>
            <a:r>
              <a:rPr lang="en-GB" sz="2400" dirty="0" err="1">
                <a:solidFill>
                  <a:srgbClr val="FEFEFE"/>
                </a:solidFill>
                <a:effectLst/>
                <a:latin typeface="Arial" panose="020B0604020202020204" pitchFamily="34" charset="0"/>
                <a:cs typeface="Arial" panose="020B0604020202020204" pitchFamily="34" charset="0"/>
              </a:rPr>
              <a:t>Innovate:Create</a:t>
            </a:r>
            <a:r>
              <a:rPr lang="en-GB" sz="2400" dirty="0">
                <a:solidFill>
                  <a:srgbClr val="FEFEFE"/>
                </a:solidFill>
                <a:effectLst/>
                <a:latin typeface="Arial" panose="020B0604020202020204" pitchFamily="34" charset="0"/>
                <a:cs typeface="Arial" panose="020B0604020202020204" pitchFamily="34" charset="0"/>
              </a:rPr>
              <a:t> seeks to uncover bold ideas to innovate across digital technology and creative content. Challenge briefs are open to limited companies based in the West Midlands to apply for funding and support to produce innovative pilot projects in collaboration with a range of industry partners.</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For the first challenge, </a:t>
            </a:r>
            <a:r>
              <a:rPr lang="en-GB" sz="2400" dirty="0" err="1">
                <a:solidFill>
                  <a:srgbClr val="FEFEFE"/>
                </a:solidFill>
                <a:effectLst/>
                <a:latin typeface="Arial" panose="020B0604020202020204" pitchFamily="34" charset="0"/>
                <a:cs typeface="Arial" panose="020B0604020202020204" pitchFamily="34" charset="0"/>
              </a:rPr>
              <a:t>Innovate:Create</a:t>
            </a:r>
            <a:r>
              <a:rPr lang="en-GB" sz="2400" dirty="0">
                <a:solidFill>
                  <a:srgbClr val="FEFEFE"/>
                </a:solidFill>
                <a:effectLst/>
                <a:latin typeface="Arial" panose="020B0604020202020204" pitchFamily="34" charset="0"/>
                <a:cs typeface="Arial" panose="020B0604020202020204" pitchFamily="34" charset="0"/>
              </a:rPr>
              <a:t> offered the opportunity to win a support package and one of two £50k grants to produce innovative projects in collaboration with the Birmingham 2022 Festival as part of the Commonwealth Games. </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The challenge set by National Express was to develop a project to encourage the sustainable use of public transport and get people back on the bus as a greener way to get around. </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Further challenges with a variety of organisations covering sectors including sport, technology and healthcare and will focus on new challenges and opportunities for innovation by creative companies in the region.</a:t>
            </a:r>
          </a:p>
        </p:txBody>
      </p:sp>
      <p:sp>
        <p:nvSpPr>
          <p:cNvPr id="2" name="object 2">
            <a:extLst>
              <a:ext uri="{FF2B5EF4-FFF2-40B4-BE49-F238E27FC236}">
                <a16:creationId xmlns:a16="http://schemas.microsoft.com/office/drawing/2014/main" id="{9BBBA7DF-7EF9-6F28-7C55-4D081BA4A76F}"/>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60D192E-84A0-DE49-61D0-C272159AE02E}"/>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Innovation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572D0C95-09C1-E1A5-9AB9-9778DFC17352}"/>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E843CA-62EC-BEC0-1A23-2A4FEF26031F}"/>
              </a:ext>
            </a:extLst>
          </p:cNvPr>
          <p:cNvSpPr txBox="1"/>
          <p:nvPr/>
        </p:nvSpPr>
        <p:spPr>
          <a:xfrm>
            <a:off x="831850" y="2058095"/>
            <a:ext cx="6553199" cy="846385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Midlands universities have been supporting the innovation eco-system of their local and regional economies for decades. If your business is looking to access innovation support chains, our dedicated support programmes, funding and networks can help you do this. Through co-funded Government schemes like Knowledge Transfer Partnerships (KTPs), which is one of the most successful, long-running innovation schemes anywhere in the world, we help business of all sizes to innovate using the knowledge and expertise of UK universities.</a:t>
            </a:r>
          </a:p>
        </p:txBody>
      </p:sp>
      <p:sp>
        <p:nvSpPr>
          <p:cNvPr id="8" name="object 3">
            <a:extLst>
              <a:ext uri="{FF2B5EF4-FFF2-40B4-BE49-F238E27FC236}">
                <a16:creationId xmlns:a16="http://schemas.microsoft.com/office/drawing/2014/main" id="{9F1179E0-25F9-6160-F28B-C848310403B2}"/>
              </a:ext>
            </a:extLst>
          </p:cNvPr>
          <p:cNvSpPr txBox="1">
            <a:spLocks/>
          </p:cNvSpPr>
          <p:nvPr/>
        </p:nvSpPr>
        <p:spPr>
          <a:xfrm>
            <a:off x="8458906" y="2039034"/>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lurry street with a building in the background&#10;&#10;Description automatically generated">
            <a:extLst>
              <a:ext uri="{FF2B5EF4-FFF2-40B4-BE49-F238E27FC236}">
                <a16:creationId xmlns:a16="http://schemas.microsoft.com/office/drawing/2014/main" id="{935E8EE6-0EB6-81FF-1D06-F50ED0E10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916692DB-CA33-9C87-17C5-9935BA232CA3}"/>
              </a:ext>
            </a:extLst>
          </p:cNvPr>
          <p:cNvSpPr/>
          <p:nvPr/>
        </p:nvSpPr>
        <p:spPr>
          <a:xfrm>
            <a:off x="-6350" y="397"/>
            <a:ext cx="54038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41B1C446-5EFD-E888-A4C3-A97457B8FA48}"/>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Innovation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6100C679-ACD9-B82E-5EBB-D5C2AC8615D7}"/>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02CE3AE9-A9D6-3730-99BB-042FDC5EE1D0}"/>
              </a:ext>
            </a:extLst>
          </p:cNvPr>
          <p:cNvSpPr txBox="1">
            <a:spLocks/>
          </p:cNvSpPr>
          <p:nvPr/>
        </p:nvSpPr>
        <p:spPr>
          <a:xfrm>
            <a:off x="6343475" y="2014868"/>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
        <p:nvSpPr>
          <p:cNvPr id="6" name="object 3">
            <a:extLst>
              <a:ext uri="{FF2B5EF4-FFF2-40B4-BE49-F238E27FC236}">
                <a16:creationId xmlns:a16="http://schemas.microsoft.com/office/drawing/2014/main" id="{C132980D-8F4F-B7F6-BF53-297573168BC8}"/>
              </a:ext>
            </a:extLst>
          </p:cNvPr>
          <p:cNvSpPr txBox="1"/>
          <p:nvPr/>
        </p:nvSpPr>
        <p:spPr>
          <a:xfrm>
            <a:off x="6343475" y="2652915"/>
            <a:ext cx="12928775" cy="7607413"/>
          </a:xfrm>
          <a:prstGeom prst="rect">
            <a:avLst/>
          </a:prstGeom>
          <a:solidFill>
            <a:srgbClr val="06204C">
              <a:alpha val="90000"/>
            </a:srgbClr>
          </a:solidFill>
        </p:spPr>
        <p:txBody>
          <a:bodyPr vert="horz" wrap="square" lIns="251999" tIns="216000" rIns="251999" bIns="216000" rtlCol="0">
            <a:spAutoFit/>
          </a:bodyPr>
          <a:lstStyle/>
          <a:p>
            <a:pPr>
              <a:spcAft>
                <a:spcPts val="600"/>
              </a:spcAft>
            </a:pPr>
            <a:r>
              <a:rPr lang="en-GB" sz="2400" dirty="0">
                <a:solidFill>
                  <a:srgbClr val="FEFEFE"/>
                </a:solidFill>
                <a:effectLst/>
                <a:latin typeface="Arial" panose="020B0604020202020204" pitchFamily="34" charset="0"/>
                <a:cs typeface="Arial" panose="020B0604020202020204" pitchFamily="34" charset="0"/>
              </a:rPr>
              <a:t>Confetti is Nottingham's creative hub dedicated to digital media, film and TV, music and live events. It offers students access to some of the best facilities in Europe at four city centre sites: Confetti HQ, Metronome, Space2 and Confetti X, alongside the new </a:t>
            </a:r>
            <a:r>
              <a:rPr lang="en-GB" sz="2400" dirty="0" err="1">
                <a:solidFill>
                  <a:srgbClr val="FEFEFE"/>
                </a:solidFill>
                <a:effectLst/>
                <a:latin typeface="Arial" panose="020B0604020202020204" pitchFamily="34" charset="0"/>
                <a:cs typeface="Arial" panose="020B0604020202020204" pitchFamily="34" charset="0"/>
              </a:rPr>
              <a:t>DaDA</a:t>
            </a:r>
            <a:r>
              <a:rPr lang="en-GB" sz="2400" dirty="0">
                <a:solidFill>
                  <a:srgbClr val="FEFEFE"/>
                </a:solidFill>
                <a:effectLst/>
                <a:latin typeface="Arial" panose="020B0604020202020204" pitchFamily="34" charset="0"/>
                <a:cs typeface="Arial" panose="020B0604020202020204" pitchFamily="34" charset="0"/>
              </a:rPr>
              <a:t> building.</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Its digital media hub, Confetti HQ, gives creatives access to industry-standard studios, labs and classrooms, a Learning Resource Centre, a contemporary café and a rooftop terrace. Confetti’s campus also houses Metronome, a cross-media venue with world-class recording studios and rehearsal spaces. Designed by renowned audio architects White Mark Ltd and dubbed an educational centre of ‘European Significance’, it has received admiration from VIP industry guests, including Jools Holland OBE.</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Confetti also houses a hub for film &amp; TV, Space2. Containing industry-leading teaching spaces, it provides students access to the same equipment and software they will use once they start their creative career. The newest addition to Confetti’s campus is Confetti X, offering students access to the best facilities and technology for esports production and emerging technologies. This high-class provision of creative services has gained Confetti an East Midlands Bricks Award, being named the Sustainable Development of the Year, as well as nominations by RIBA and RICS East Midlands Awards. Confetti’s growth has been supported with investment from its parent company, Nottingham Trent University, and their success has led to the establishment of a new purpose-designed industry centre, Confetti London, in Whitechapel.</a:t>
            </a:r>
          </a:p>
        </p:txBody>
      </p:sp>
    </p:spTree>
    <p:extLst>
      <p:ext uri="{BB962C8B-B14F-4D97-AF65-F5344CB8AC3E}">
        <p14:creationId xmlns:p14="http://schemas.microsoft.com/office/powerpoint/2010/main" val="858603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B52263BB-9752-855F-6597-C91C23263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3">
            <a:extLst>
              <a:ext uri="{FF2B5EF4-FFF2-40B4-BE49-F238E27FC236}">
                <a16:creationId xmlns:a16="http://schemas.microsoft.com/office/drawing/2014/main" id="{8A0A286A-94D6-33C7-4297-6D3FE9602E14}"/>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Co-location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071B2B8F-22A2-621E-A77D-D99F6BD818A8}"/>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4424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Regeneration and integration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7724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across the Midlands work in partnership with the UK and Local Government to help drive economic growth through innovation and inward investment. Through a range of public-private partnerships, universities are involved in over 20 major economic development opportunities identified by the Midlands Investment Portfolio, worth over £10bn in gross development value. In the West Midlands, universities work with the Combined Authority and Growth Company on a range of projects as a part of one of only three UK Innovation Accelerators. </a:t>
            </a:r>
          </a:p>
        </p:txBody>
      </p:sp>
      <p:sp>
        <p:nvSpPr>
          <p:cNvPr id="5" name="object 3">
            <a:extLst>
              <a:ext uri="{FF2B5EF4-FFF2-40B4-BE49-F238E27FC236}">
                <a16:creationId xmlns:a16="http://schemas.microsoft.com/office/drawing/2014/main" id="{228B328B-1B34-5C49-1EF9-52F52C92566D}"/>
              </a:ext>
            </a:extLst>
          </p:cNvPr>
          <p:cNvSpPr txBox="1">
            <a:spLocks/>
          </p:cNvSpPr>
          <p:nvPr/>
        </p:nvSpPr>
        <p:spPr>
          <a:xfrm>
            <a:off x="10711077" y="2125324"/>
            <a:ext cx="3163005" cy="699404"/>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600" b="1" dirty="0">
                <a:solidFill>
                  <a:srgbClr val="06204C"/>
                </a:solidFill>
                <a:effectLst/>
                <a:latin typeface="Arial" panose="020B0604020202020204" pitchFamily="34" charset="0"/>
                <a:cs typeface="Arial" panose="020B0604020202020204" pitchFamily="34" charset="0"/>
              </a:rPr>
              <a:t>Case study</a:t>
            </a:r>
          </a:p>
        </p:txBody>
      </p:sp>
      <p:sp>
        <p:nvSpPr>
          <p:cNvPr id="8" name="object 3">
            <a:extLst>
              <a:ext uri="{FF2B5EF4-FFF2-40B4-BE49-F238E27FC236}">
                <a16:creationId xmlns:a16="http://schemas.microsoft.com/office/drawing/2014/main" id="{3B4C3E55-6C31-9BC5-AEBA-630E5288D511}"/>
              </a:ext>
            </a:extLst>
          </p:cNvPr>
          <p:cNvSpPr txBox="1"/>
          <p:nvPr/>
        </p:nvSpPr>
        <p:spPr>
          <a:xfrm>
            <a:off x="10711077" y="2824728"/>
            <a:ext cx="6400800" cy="4498869"/>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dirty="0">
                <a:solidFill>
                  <a:srgbClr val="FEFEFE"/>
                </a:solidFill>
                <a:effectLst/>
                <a:latin typeface="Arial" panose="020B0604020202020204" pitchFamily="34" charset="0"/>
                <a:cs typeface="Arial" panose="020B0604020202020204" pitchFamily="34" charset="0"/>
              </a:rPr>
              <a:t>The Heritage Hub in Leicester will facilitate cross-disciplinary and cross-sector collaborations with a focus on the University’s world-leading strengths in tangible and intangible heritage (physical and virtual) and will coordinate the design and delivery of creative projects and spaces for impactful public engagement, research, learning and enterprise. A key strategic aim is to address inequalities through creative collaborations.</a:t>
            </a:r>
          </a:p>
        </p:txBody>
      </p:sp>
    </p:spTree>
    <p:extLst>
      <p:ext uri="{BB962C8B-B14F-4D97-AF65-F5344CB8AC3E}">
        <p14:creationId xmlns:p14="http://schemas.microsoft.com/office/powerpoint/2010/main" val="168952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E5DE1364-3502-F5D4-5AC1-414C2875E4C2}"/>
              </a:ext>
            </a:extLst>
          </p:cNvPr>
          <p:cNvSpPr/>
          <p:nvPr/>
        </p:nvSpPr>
        <p:spPr>
          <a:xfrm>
            <a:off x="2660650" y="2987675"/>
            <a:ext cx="154940" cy="4869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EDB138-8CF5-A434-005C-84AADE8D3BB1}"/>
              </a:ext>
            </a:extLst>
          </p:cNvPr>
          <p:cNvSpPr txBox="1"/>
          <p:nvPr/>
        </p:nvSpPr>
        <p:spPr>
          <a:xfrm>
            <a:off x="3575050" y="3216275"/>
            <a:ext cx="13792200" cy="4524315"/>
          </a:xfrm>
          <a:prstGeom prst="rect">
            <a:avLst/>
          </a:prstGeom>
          <a:noFill/>
        </p:spPr>
        <p:txBody>
          <a:bodyPr wrap="square" rtlCol="0">
            <a:spAutoFit/>
          </a:bodyPr>
          <a:lstStyle/>
          <a:p>
            <a:r>
              <a:rPr lang="en-GB" sz="7200" b="1" dirty="0">
                <a:solidFill>
                  <a:srgbClr val="71CAF2"/>
                </a:solidFill>
                <a:latin typeface="Arial" panose="020B0604020202020204" pitchFamily="34" charset="0"/>
                <a:cs typeface="Arial" panose="020B0604020202020204" pitchFamily="34" charset="0"/>
              </a:rPr>
              <a:t>Design the future of the Creative and Digital Industries in partnership with universities in the Midlands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Talent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5486400" cy="206210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Home to 20 universities, the Midlands hosts over 350,000 students and 100,000 graduates a year. </a:t>
            </a:r>
          </a:p>
        </p:txBody>
      </p:sp>
      <p:sp>
        <p:nvSpPr>
          <p:cNvPr id="5" name="object 3">
            <a:extLst>
              <a:ext uri="{FF2B5EF4-FFF2-40B4-BE49-F238E27FC236}">
                <a16:creationId xmlns:a16="http://schemas.microsoft.com/office/drawing/2014/main" id="{228B328B-1B34-5C49-1EF9-52F52C92566D}"/>
              </a:ext>
            </a:extLst>
          </p:cNvPr>
          <p:cNvSpPr txBox="1">
            <a:spLocks/>
          </p:cNvSpPr>
          <p:nvPr/>
        </p:nvSpPr>
        <p:spPr>
          <a:xfrm>
            <a:off x="8445500" y="2125324"/>
            <a:ext cx="3163005" cy="699404"/>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600" b="1" dirty="0">
                <a:solidFill>
                  <a:srgbClr val="06204C"/>
                </a:solidFill>
                <a:effectLst/>
                <a:latin typeface="Arial" panose="020B0604020202020204" pitchFamily="34" charset="0"/>
                <a:cs typeface="Arial" panose="020B0604020202020204" pitchFamily="34" charset="0"/>
              </a:rPr>
              <a:t>Case study</a:t>
            </a:r>
          </a:p>
        </p:txBody>
      </p:sp>
      <p:sp>
        <p:nvSpPr>
          <p:cNvPr id="8" name="object 3">
            <a:extLst>
              <a:ext uri="{FF2B5EF4-FFF2-40B4-BE49-F238E27FC236}">
                <a16:creationId xmlns:a16="http://schemas.microsoft.com/office/drawing/2014/main" id="{3B4C3E55-6C31-9BC5-AEBA-630E5288D511}"/>
              </a:ext>
            </a:extLst>
          </p:cNvPr>
          <p:cNvSpPr txBox="1"/>
          <p:nvPr/>
        </p:nvSpPr>
        <p:spPr>
          <a:xfrm>
            <a:off x="8445499" y="2824728"/>
            <a:ext cx="7418173" cy="4498869"/>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dirty="0">
                <a:solidFill>
                  <a:srgbClr val="FEFEFE"/>
                </a:solidFill>
                <a:effectLst/>
                <a:latin typeface="Arial" panose="020B0604020202020204" pitchFamily="34" charset="0"/>
                <a:cs typeface="Arial" panose="020B0604020202020204" pitchFamily="34" charset="0"/>
              </a:rPr>
              <a:t>Creative Futures is a gateway between the University of Warwick and the region’s creative industries. The centre delivers impact through various programmes and initiatives including a creative industries network, a start-up incubator, digital skills programmes and a state-of-the-art Esports Centre on campus. Since its inception,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the centre has provided nearly £1.5 million in sales, grants and commissions, creating 35 jobs, supporting 30 businesses, and taking on 85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new clients. </a:t>
            </a:r>
          </a:p>
        </p:txBody>
      </p:sp>
    </p:spTree>
    <p:extLst>
      <p:ext uri="{BB962C8B-B14F-4D97-AF65-F5344CB8AC3E}">
        <p14:creationId xmlns:p14="http://schemas.microsoft.com/office/powerpoint/2010/main" val="4081977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8688D30F-2F34-EBBD-9D0D-FA9BB57AE52D}"/>
              </a:ext>
            </a:extLst>
          </p:cNvPr>
          <p:cNvPicPr>
            <a:picLocks noChangeAspect="1"/>
          </p:cNvPicPr>
          <p:nvPr/>
        </p:nvPicPr>
        <p:blipFill rotWithShape="1">
          <a:blip r:embed="rId3">
            <a:extLst>
              <a:ext uri="{28A0092B-C50C-407E-A947-70E740481C1C}">
                <a14:useLocalDpi xmlns:a14="http://schemas.microsoft.com/office/drawing/2010/main" val="0"/>
              </a:ext>
            </a:extLst>
          </a:blip>
          <a:srcRect l="8742" t="35294" r="3023" b="28431"/>
          <a:stretch/>
        </p:blipFill>
        <p:spPr>
          <a:xfrm>
            <a:off x="679449" y="3825875"/>
            <a:ext cx="7599405" cy="31242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5944256"/>
          </a:xfrm>
          <a:prstGeom prst="rect">
            <a:avLst/>
          </a:prstGeom>
        </p:spPr>
        <p:txBody>
          <a:bodyPr vert="horz" wrap="square" lIns="0" tIns="11430" rIns="0" bIns="0" rtlCol="0">
            <a:spAutoFit/>
          </a:bodyPr>
          <a:lstStyle/>
          <a:p>
            <a:pPr marL="12700" marR="266065">
              <a:lnSpc>
                <a:spcPct val="101499"/>
              </a:lnSpc>
              <a:spcBef>
                <a:spcPts val="90"/>
              </a:spcBef>
            </a:pPr>
            <a:r>
              <a:rPr sz="3200" dirty="0">
                <a:latin typeface="Arial" panose="020B0604020202020204" pitchFamily="34" charset="0"/>
                <a:cs typeface="Arial" panose="020B0604020202020204" pitchFamily="34" charset="0"/>
              </a:rPr>
              <a:t>Midlands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Mindforge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ambitious,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patient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investment</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company</a:t>
            </a:r>
            <a:r>
              <a:rPr sz="3200" spc="5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aiming</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transform</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ground-breaking</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science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 into</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successful </a:t>
            </a:r>
            <a:r>
              <a:rPr sz="3200" dirty="0">
                <a:latin typeface="Arial" panose="020B0604020202020204" pitchFamily="34" charset="0"/>
                <a:cs typeface="Arial" panose="020B0604020202020204" pitchFamily="34" charset="0"/>
              </a:rPr>
              <a:t>businesses with</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potential</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positively impact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5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world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accelerate</a:t>
            </a:r>
            <a:r>
              <a:rPr sz="3200" spc="10"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the </a:t>
            </a:r>
            <a:r>
              <a:rPr sz="3200" dirty="0">
                <a:latin typeface="Arial" panose="020B0604020202020204" pitchFamily="34" charset="0"/>
                <a:cs typeface="Arial" panose="020B0604020202020204" pitchFamily="34" charset="0"/>
              </a:rPr>
              <a:t>commercialisation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of</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research</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from</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partner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universities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Aston,</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Birmingham, </a:t>
            </a:r>
            <a:r>
              <a:rPr sz="3200" dirty="0">
                <a:latin typeface="Arial" panose="020B0604020202020204" pitchFamily="34" charset="0"/>
                <a:cs typeface="Arial" panose="020B0604020202020204" pitchFamily="34" charset="0"/>
              </a:rPr>
              <a:t>Cranfield,</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Keele,</a:t>
            </a:r>
            <a:r>
              <a:rPr sz="3200" spc="3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Leicester,</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Loughborough,</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Nottingham,</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2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Warwick.</a:t>
            </a:r>
          </a:p>
          <a:p>
            <a:pPr>
              <a:lnSpc>
                <a:spcPct val="100000"/>
              </a:lnSpc>
              <a:spcBef>
                <a:spcPts val="30"/>
              </a:spcBef>
            </a:pPr>
            <a:endParaRPr sz="3200" dirty="0">
              <a:latin typeface="Arial" panose="020B0604020202020204" pitchFamily="34" charset="0"/>
              <a:cs typeface="Arial" panose="020B0604020202020204" pitchFamily="34" charset="0"/>
            </a:endParaRPr>
          </a:p>
          <a:p>
            <a:pPr marL="12700" marR="951865">
              <a:lnSpc>
                <a:spcPct val="101499"/>
              </a:lnSpc>
              <a:spcBef>
                <a:spcPts val="5"/>
              </a:spcBef>
            </a:pPr>
            <a:r>
              <a:rPr sz="3200" dirty="0">
                <a:latin typeface="Arial" panose="020B0604020202020204" pitchFamily="34" charset="0"/>
                <a:cs typeface="Arial" panose="020B0604020202020204" pitchFamily="34" charset="0"/>
              </a:rPr>
              <a:t>By providing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company-building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skills</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university spinouts</a:t>
            </a:r>
            <a:r>
              <a:rPr sz="3200" spc="45"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and </a:t>
            </a:r>
            <a:r>
              <a:rPr sz="3200" dirty="0">
                <a:latin typeface="Arial" panose="020B0604020202020204" pitchFamily="34" charset="0"/>
                <a:cs typeface="Arial" panose="020B0604020202020204" pitchFamily="34" charset="0"/>
              </a:rPr>
              <a:t>early-stage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IP</a:t>
            </a:r>
            <a:r>
              <a:rPr sz="3200" spc="-2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rich</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businesses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Midlands,</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we</a:t>
            </a:r>
            <a:r>
              <a:rPr sz="3200" spc="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will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build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foundations </a:t>
            </a:r>
            <a:r>
              <a:rPr sz="3200" dirty="0">
                <a:latin typeface="Arial" panose="020B0604020202020204" pitchFamily="34" charset="0"/>
                <a:cs typeface="Arial" panose="020B0604020202020204" pitchFamily="34" charset="0"/>
              </a:rPr>
              <a:t>of</a:t>
            </a:r>
            <a:r>
              <a:rPr sz="3200" spc="-2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new</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eco-system</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 the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region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30" dirty="0">
                <a:latin typeface="Arial" panose="020B0604020202020204" pitchFamily="34" charset="0"/>
                <a:cs typeface="Arial" panose="020B0604020202020204" pitchFamily="34" charset="0"/>
              </a:rPr>
              <a:t> </a:t>
            </a:r>
            <a:br>
              <a:rPr lang="en-GB" sz="3200" spc="30" dirty="0">
                <a:latin typeface="Arial" panose="020B0604020202020204" pitchFamily="34" charset="0"/>
                <a:cs typeface="Arial" panose="020B0604020202020204" pitchFamily="34" charset="0"/>
              </a:rPr>
            </a:br>
            <a:r>
              <a:rPr sz="3200" dirty="0">
                <a:latin typeface="Arial" panose="020B0604020202020204" pitchFamily="34" charset="0"/>
                <a:cs typeface="Arial" panose="020B0604020202020204" pitchFamily="34" charset="0"/>
              </a:rPr>
              <a:t>create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companies </a:t>
            </a:r>
            <a:r>
              <a:rPr sz="3200" spc="-20" dirty="0">
                <a:latin typeface="Arial" panose="020B0604020202020204" pitchFamily="34" charset="0"/>
                <a:cs typeface="Arial" panose="020B0604020202020204" pitchFamily="34" charset="0"/>
              </a:rPr>
              <a:t>that </a:t>
            </a:r>
            <a:r>
              <a:rPr sz="3200" dirty="0">
                <a:latin typeface="Arial" panose="020B0604020202020204" pitchFamily="34" charset="0"/>
                <a:cs typeface="Arial" panose="020B0604020202020204" pitchFamily="34" charset="0"/>
              </a:rPr>
              <a:t>can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drive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economic</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growth whilst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delivering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real-world</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impact.</a:t>
            </a:r>
            <a:endParaRPr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91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4452116"/>
          </a:xfrm>
          <a:prstGeom prst="rect">
            <a:avLst/>
          </a:prstGeom>
        </p:spPr>
        <p:txBody>
          <a:bodyPr vert="horz" wrap="square" lIns="0" tIns="11430" rIns="0" bIns="0" rtlCol="0">
            <a:spAutoFit/>
          </a:bodyPr>
          <a:lstStyle/>
          <a:p>
            <a:pPr marL="12700" marR="5080">
              <a:lnSpc>
                <a:spcPct val="101499"/>
              </a:lnSpc>
            </a:pPr>
            <a:r>
              <a:rPr lang="en-GB" sz="3200" dirty="0">
                <a:latin typeface="Arial" panose="020B0604020202020204" pitchFamily="34" charset="0"/>
                <a:cs typeface="Arial" panose="020B0604020202020204" pitchFamily="34" charset="0"/>
              </a:rPr>
              <a:t>Midlands</a:t>
            </a:r>
            <a:r>
              <a:rPr lang="en-GB" sz="3200" spc="35"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Mindforge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independent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company</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that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aims</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raise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up</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£250m </a:t>
            </a:r>
            <a:r>
              <a:rPr lang="en-GB" sz="3200" dirty="0">
                <a:latin typeface="Arial" panose="020B0604020202020204" pitchFamily="34" charset="0"/>
                <a:cs typeface="Arial" panose="020B0604020202020204" pitchFamily="34" charset="0"/>
              </a:rPr>
              <a:t>from</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strategic</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corporate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partners,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institutional</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investors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qualifying</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individuals.</a:t>
            </a:r>
          </a:p>
          <a:p>
            <a:pPr>
              <a:lnSpc>
                <a:spcPct val="100000"/>
              </a:lnSpc>
              <a:spcBef>
                <a:spcPts val="30"/>
              </a:spcBef>
            </a:pPr>
            <a:endParaRPr lang="en-GB" sz="3200" dirty="0">
              <a:latin typeface="Arial" panose="020B0604020202020204" pitchFamily="34" charset="0"/>
              <a:cs typeface="Arial" panose="020B0604020202020204" pitchFamily="34" charset="0"/>
            </a:endParaRPr>
          </a:p>
          <a:p>
            <a:pPr marL="12700" marR="261620">
              <a:lnSpc>
                <a:spcPct val="101499"/>
              </a:lnSpc>
            </a:pPr>
            <a:r>
              <a:rPr lang="en-GB" sz="3200" dirty="0" err="1">
                <a:latin typeface="Arial" panose="020B0604020202020204" pitchFamily="34" charset="0"/>
                <a:cs typeface="Arial" panose="020B0604020202020204" pitchFamily="34" charset="0"/>
              </a:rPr>
              <a:t>Mindforge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will</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 with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impact”</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found</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scale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transformational</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science </a:t>
            </a:r>
            <a:r>
              <a:rPr lang="en-GB" sz="3200" dirty="0">
                <a:latin typeface="Arial" panose="020B0604020202020204" pitchFamily="34" charset="0"/>
                <a:cs typeface="Arial" panose="020B0604020202020204" pitchFamily="34" charset="0"/>
              </a:rPr>
              <a:t>backed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companies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sectors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such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Clean</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Technologies,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Computational </a:t>
            </a:r>
            <a:r>
              <a:rPr lang="en-GB" sz="3200" dirty="0">
                <a:latin typeface="Arial" panose="020B0604020202020204" pitchFamily="34" charset="0"/>
                <a:cs typeface="Arial" panose="020B0604020202020204" pitchFamily="34" charset="0"/>
              </a:rPr>
              <a:t>Science,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Life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Sciences</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Health</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Tech,</a:t>
            </a:r>
            <a:r>
              <a:rPr lang="en-GB" sz="3200" dirty="0">
                <a:latin typeface="Arial" panose="020B0604020202020204" pitchFamily="34" charset="0"/>
                <a:cs typeface="Arial" panose="020B0604020202020204" pitchFamily="34" charset="0"/>
              </a:rPr>
              <a:t> to</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create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highly</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skilled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support </a:t>
            </a:r>
            <a:r>
              <a:rPr lang="en-GB" sz="3200" dirty="0">
                <a:latin typeface="Arial" panose="020B0604020202020204" pitchFamily="34" charset="0"/>
                <a:cs typeface="Arial" panose="020B0604020202020204" pitchFamily="34" charset="0"/>
              </a:rPr>
              <a:t>the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UK’s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ambition</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become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technology </a:t>
            </a:r>
            <a:r>
              <a:rPr lang="en-GB" sz="3200" spc="-10" dirty="0">
                <a:latin typeface="Arial" panose="020B0604020202020204" pitchFamily="34" charset="0"/>
                <a:cs typeface="Arial" panose="020B0604020202020204" pitchFamily="34" charset="0"/>
              </a:rPr>
              <a:t>superpower.</a:t>
            </a: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980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playing a video game&#10;&#10;Description automatically generated">
            <a:extLst>
              <a:ext uri="{FF2B5EF4-FFF2-40B4-BE49-F238E27FC236}">
                <a16:creationId xmlns:a16="http://schemas.microsoft.com/office/drawing/2014/main" id="{6164B68C-A747-FE8C-CFA4-D5130B887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19926"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054475"/>
            <a:ext cx="10439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Directory of key transport technology R&amp;D assets across the Midlands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607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uilding with a glass wall&#10;&#10;Description automatically generated with medium confidence">
            <a:extLst>
              <a:ext uri="{FF2B5EF4-FFF2-40B4-BE49-F238E27FC236}">
                <a16:creationId xmlns:a16="http://schemas.microsoft.com/office/drawing/2014/main" id="{EEDD89E0-8285-ECC9-12CC-46EB051A8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Gaming</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49645" cy="95544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Clusters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619164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619164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Antenna</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First opened by Lord Mandelson in 2009, Antenna’s mission is to support Nottingham’s thriving creative and entertainment industries. From start-ups to international award-winning videogame developers, all kinds of creative businesses have chosen to make Antenna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their home.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Situated in the heart of Nottingham’s Creative Quarter, Antenna provides high-quality creative studios and a co-working space and restaurant, with excellent high-speed broadband, reception services, in-house hospitality and expert technical support. This custom-built area for creatives, hosting over 300 enterprises, was a ‘Workspace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of the Year’ finalist in the Hustle 2022 awards.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But it is more than just a building. Antenna is an ecosystem of ideas, opportunities, and practical help and support – it’s about community.</a:t>
            </a:r>
          </a:p>
        </p:txBody>
      </p:sp>
      <p:sp>
        <p:nvSpPr>
          <p:cNvPr id="12" name="TextBox 11">
            <a:extLst>
              <a:ext uri="{FF2B5EF4-FFF2-40B4-BE49-F238E27FC236}">
                <a16:creationId xmlns:a16="http://schemas.microsoft.com/office/drawing/2014/main" id="{0FCF8F65-E8F5-97B6-1E07-D1A6A278EB7E}"/>
              </a:ext>
            </a:extLst>
          </p:cNvPr>
          <p:cNvSpPr txBox="1"/>
          <p:nvPr/>
        </p:nvSpPr>
        <p:spPr>
          <a:xfrm>
            <a:off x="831850" y="2635350"/>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408368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sitting in a chair with a video game controller&#10;&#10;Description automatically generated">
            <a:extLst>
              <a:ext uri="{FF2B5EF4-FFF2-40B4-BE49-F238E27FC236}">
                <a16:creationId xmlns:a16="http://schemas.microsoft.com/office/drawing/2014/main" id="{ACBE5686-055C-AEF9-A677-469FE36CB6AD}"/>
              </a:ext>
            </a:extLst>
          </p:cNvPr>
          <p:cNvPicPr>
            <a:picLocks noChangeAspect="1"/>
          </p:cNvPicPr>
          <p:nvPr/>
        </p:nvPicPr>
        <p:blipFill rotWithShape="1">
          <a:blip r:embed="rId2">
            <a:extLst>
              <a:ext uri="{28A0092B-C50C-407E-A947-70E740481C1C}">
                <a14:useLocalDpi xmlns:a14="http://schemas.microsoft.com/office/drawing/2010/main" val="0"/>
              </a:ext>
            </a:extLst>
          </a:blip>
          <a:srcRect r="9778"/>
          <a:stretch/>
        </p:blipFill>
        <p:spPr>
          <a:xfrm>
            <a:off x="1822450" y="396"/>
            <a:ext cx="18281650" cy="11308557"/>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55562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3200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Film and media</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6600513" y="1997074"/>
            <a:ext cx="154940" cy="816140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6923823" y="1997075"/>
            <a:ext cx="11737556" cy="816141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The Dance, Drama and Performance Studies Research Institute (DDPS)</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institute consists of dynamic researchers from across the Drama, Dance and Performing Arts teams, brought together by their scholarly, practice-based and impact-focused investigations across live art, contemporary performance and theatre, interdisciplinary performance, applied performance and theatre history. These investigations are further fuelled by international collaboration and interaction, social engagement, industry connections and development of our next generation of researchers.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Alongside production of monographs, edited collections, articles, chapters and book series, members have recently produced performances and events at and in partnership with the Royal Albert Hall, ICA, </a:t>
            </a:r>
            <a:r>
              <a:rPr lang="en-GB" sz="2400" dirty="0" err="1">
                <a:solidFill>
                  <a:srgbClr val="FEFEFE"/>
                </a:solidFill>
                <a:effectLst/>
                <a:latin typeface="Arial" panose="020B0604020202020204" pitchFamily="34" charset="0"/>
                <a:cs typeface="Arial" panose="020B0604020202020204" pitchFamily="34" charset="0"/>
              </a:rPr>
              <a:t>Picturehouse</a:t>
            </a:r>
            <a:r>
              <a:rPr lang="en-GB" sz="2400" dirty="0">
                <a:solidFill>
                  <a:srgbClr val="FEFEFE"/>
                </a:solidFill>
                <a:effectLst/>
                <a:latin typeface="Arial" panose="020B0604020202020204" pitchFamily="34" charset="0"/>
                <a:cs typeface="Arial" panose="020B0604020202020204" pitchFamily="34" charset="0"/>
              </a:rPr>
              <a:t> Central, BBC Radio, Nottingham Playhouse, Birmingham Repertory Theatre and Camden People's Theatre.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A recent example of their academic output is their report titled ‘Locked Down and Locked Out: The impact of the COVID-19 pandemic on mothers working in the UK television industry’. The research was led by the institute, in collaboration with sector organisations SMTJ and Telly Mums Network, and with the support of BECTU, which represents 40,000 creative industry workers in the UK.</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Clusters</a:t>
            </a:r>
          </a:p>
        </p:txBody>
      </p:sp>
      <p:sp>
        <p:nvSpPr>
          <p:cNvPr id="10" name="TextBox 9">
            <a:extLst>
              <a:ext uri="{FF2B5EF4-FFF2-40B4-BE49-F238E27FC236}">
                <a16:creationId xmlns:a16="http://schemas.microsoft.com/office/drawing/2014/main" id="{7A1D5589-6092-246D-E1DC-CD4D05B8F0E9}"/>
              </a:ext>
            </a:extLst>
          </p:cNvPr>
          <p:cNvSpPr txBox="1"/>
          <p:nvPr/>
        </p:nvSpPr>
        <p:spPr>
          <a:xfrm>
            <a:off x="831850" y="3281079"/>
            <a:ext cx="4173543"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15578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E8C3-CC23-B5FB-D540-22E5DD626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5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Immersive technology</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582984" y="1844674"/>
            <a:ext cx="154940" cy="628397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844675"/>
            <a:ext cx="10061156" cy="628397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dirty="0" err="1">
                <a:solidFill>
                  <a:srgbClr val="FEFEFE"/>
                </a:solidFill>
                <a:effectLst/>
                <a:latin typeface="Arial" panose="020B0604020202020204" pitchFamily="34" charset="0"/>
                <a:cs typeface="Arial" panose="020B0604020202020204" pitchFamily="34" charset="0"/>
              </a:rPr>
              <a:t>STEAMhouse</a:t>
            </a:r>
            <a:r>
              <a:rPr lang="en-GB" sz="2400" dirty="0">
                <a:solidFill>
                  <a:srgbClr val="FEFEFE"/>
                </a:solidFill>
                <a:effectLst/>
                <a:latin typeface="Arial" panose="020B0604020202020204" pitchFamily="34" charset="0"/>
                <a:cs typeface="Arial" panose="020B0604020202020204" pitchFamily="34" charset="0"/>
              </a:rPr>
              <a:t> is an innovation centre, powered by Birmingham City University (BCU). Their mission is to help support businesses, inspire experimentation, deliver growth, and enable members to grow their innovation capacity. The environment pushes for members to engage in meaningful conversations, exchange ideas, and potentially find collaborators or mentors who can elevate their practice.</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Besides the facilities and networking opportunities provided in the main body of the </a:t>
            </a:r>
            <a:r>
              <a:rPr lang="en-GB" sz="2400" dirty="0" err="1">
                <a:solidFill>
                  <a:srgbClr val="FEFEFE"/>
                </a:solidFill>
                <a:effectLst/>
                <a:latin typeface="Arial" panose="020B0604020202020204" pitchFamily="34" charset="0"/>
                <a:cs typeface="Arial" panose="020B0604020202020204" pitchFamily="34" charset="0"/>
              </a:rPr>
              <a:t>STEAMhouse</a:t>
            </a:r>
            <a:r>
              <a:rPr lang="en-GB" sz="2400" dirty="0">
                <a:solidFill>
                  <a:srgbClr val="FEFEFE"/>
                </a:solidFill>
                <a:effectLst/>
                <a:latin typeface="Arial" panose="020B0604020202020204" pitchFamily="34" charset="0"/>
                <a:cs typeface="Arial" panose="020B0604020202020204" pitchFamily="34" charset="0"/>
              </a:rPr>
              <a:t>, the </a:t>
            </a:r>
            <a:r>
              <a:rPr lang="en-GB" sz="2400" dirty="0" err="1">
                <a:solidFill>
                  <a:srgbClr val="FEFEFE"/>
                </a:solidFill>
                <a:effectLst/>
                <a:latin typeface="Arial" panose="020B0604020202020204" pitchFamily="34" charset="0"/>
                <a:cs typeface="Arial" panose="020B0604020202020204" pitchFamily="34" charset="0"/>
              </a:rPr>
              <a:t>STEAMhouse</a:t>
            </a:r>
            <a:r>
              <a:rPr lang="en-GB" sz="2400" dirty="0">
                <a:solidFill>
                  <a:srgbClr val="FEFEFE"/>
                </a:solidFill>
                <a:effectLst/>
                <a:latin typeface="Arial" panose="020B0604020202020204" pitchFamily="34" charset="0"/>
                <a:cs typeface="Arial" panose="020B0604020202020204" pitchFamily="34" charset="0"/>
              </a:rPr>
              <a:t> Studio, a brand-new space converted from the former Victorian Belmont Works factory, provides an affordable, purpose-built area in which creatives can maximise their artistic potential.</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BCU has invested nearly £5 million in the new </a:t>
            </a:r>
            <a:r>
              <a:rPr lang="en-GB" sz="2400" dirty="0" err="1">
                <a:solidFill>
                  <a:srgbClr val="FEFEFE"/>
                </a:solidFill>
                <a:effectLst/>
                <a:latin typeface="Arial" panose="020B0604020202020204" pitchFamily="34" charset="0"/>
                <a:cs typeface="Arial" panose="020B0604020202020204" pitchFamily="34" charset="0"/>
              </a:rPr>
              <a:t>STEAMhouse</a:t>
            </a:r>
            <a:r>
              <a:rPr lang="en-GB" sz="2400" dirty="0">
                <a:solidFill>
                  <a:srgbClr val="FEFEFE"/>
                </a:solidFill>
                <a:effectLst/>
                <a:latin typeface="Arial" panose="020B0604020202020204" pitchFamily="34" charset="0"/>
                <a:cs typeface="Arial" panose="020B0604020202020204" pitchFamily="34" charset="0"/>
              </a:rPr>
              <a:t> building, with 100,000 </a:t>
            </a:r>
            <a:r>
              <a:rPr lang="en-GB" sz="2400" dirty="0" err="1">
                <a:solidFill>
                  <a:srgbClr val="FEFEFE"/>
                </a:solidFill>
                <a:effectLst/>
                <a:latin typeface="Arial" panose="020B0604020202020204" pitchFamily="34" charset="0"/>
                <a:cs typeface="Arial" panose="020B0604020202020204" pitchFamily="34" charset="0"/>
              </a:rPr>
              <a:t>sq</a:t>
            </a:r>
            <a:r>
              <a:rPr lang="en-GB" sz="2400" dirty="0">
                <a:solidFill>
                  <a:srgbClr val="FEFEFE"/>
                </a:solidFill>
                <a:effectLst/>
                <a:latin typeface="Arial" panose="020B0604020202020204" pitchFamily="34" charset="0"/>
                <a:cs typeface="Arial" panose="020B0604020202020204" pitchFamily="34" charset="0"/>
              </a:rPr>
              <a:t> feet, areas of co-working spaces, creative spaces and a new makerspace (the Production Space) equipped with 3D printers, laser cutting machinery, virtual reality technology and printing studios.</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3468733"/>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Clusters</a:t>
            </a:r>
          </a:p>
        </p:txBody>
      </p:sp>
    </p:spTree>
    <p:extLst>
      <p:ext uri="{BB962C8B-B14F-4D97-AF65-F5344CB8AC3E}">
        <p14:creationId xmlns:p14="http://schemas.microsoft.com/office/powerpoint/2010/main" val="1131011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84A0FE1-E5C2-2599-E312-0E8363240288}"/>
              </a:ext>
            </a:extLst>
          </p:cNvPr>
          <p:cNvSpPr/>
          <p:nvPr/>
        </p:nvSpPr>
        <p:spPr>
          <a:xfrm>
            <a:off x="7613650" y="0"/>
            <a:ext cx="124904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EBF4FC"/>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Fashion and textiles</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4"/>
            <a:ext cx="154940" cy="529908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5299088"/>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NTU Fashion and Textile Research Centre</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Fashion and Textiles represents a complex field of research in a global context and, as such, researchers in this centre focus upon a number of different aspects of the discipline. There are currently six research groups within the centre, focusing on Design, Cultures, Heritage, Business, Clothing Sustainability and Advanced Textiles.</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Centre makes a significant contribution to research within the Nottingham School of Art &amp; Design and to the development of postgraduate researchers. In the Research Excellence Framework (REF) 2021, 83% of the centre’s research in Art and Design was assessed to be world-leading or internationally excellent in terms of research impact.</a:t>
            </a:r>
          </a:p>
        </p:txBody>
      </p:sp>
      <p:sp>
        <p:nvSpPr>
          <p:cNvPr id="2" name="TextBox 1">
            <a:extLst>
              <a:ext uri="{FF2B5EF4-FFF2-40B4-BE49-F238E27FC236}">
                <a16:creationId xmlns:a16="http://schemas.microsoft.com/office/drawing/2014/main" id="{7365912E-AD2D-E066-9271-36305F671AE4}"/>
              </a:ext>
            </a:extLst>
          </p:cNvPr>
          <p:cNvSpPr txBox="1"/>
          <p:nvPr/>
        </p:nvSpPr>
        <p:spPr>
          <a:xfrm>
            <a:off x="831850" y="2520516"/>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1954874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sitting on a bench with a large mirror in the middle&#10;&#10;Description automatically generated">
            <a:extLst>
              <a:ext uri="{FF2B5EF4-FFF2-40B4-BE49-F238E27FC236}">
                <a16:creationId xmlns:a16="http://schemas.microsoft.com/office/drawing/2014/main" id="{493716BB-E872-FDDE-F668-C1124592B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0104810" cy="11308953"/>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Art and design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4"/>
            <a:ext cx="154940" cy="766896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668968"/>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De Montfort Institute of Art and Design </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Institute is home to academics researching textile and product design, building heritage, fine art, fashion, photography, photographic history and history of art and design. It runs a highly successful Design Unit, with links to local business, supports world-leading research in the Fine Arts, in New Product Design, Fashion and Textiles, Critical and Contextual Studies, Textile Engineering and Photographic History.</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institute houses the Design Unit, Textile, Engineering and Materials Research Group (TEAM), and the Photographic History Research Centre. The Design Unit is a highly innovative, design-based research group with a strong track record of research-informed New Product Development (NPD), design implementation strategies and knowledge Transfer (KT) enterprise activities.</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Design Unit has a 25-year history of research-informed NPD, collaborating with a variety of industrial partners – both large and small. The research centre has generated a portfolio of over 160 successful projects and have developed over 120 effective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design solutions. </a:t>
            </a:r>
          </a:p>
        </p:txBody>
      </p:sp>
      <p:sp>
        <p:nvSpPr>
          <p:cNvPr id="2" name="TextBox 1">
            <a:extLst>
              <a:ext uri="{FF2B5EF4-FFF2-40B4-BE49-F238E27FC236}">
                <a16:creationId xmlns:a16="http://schemas.microsoft.com/office/drawing/2014/main" id="{F83A5E7D-25CF-38CF-ACD3-00116D67E6A5}"/>
              </a:ext>
            </a:extLst>
          </p:cNvPr>
          <p:cNvSpPr txBox="1"/>
          <p:nvPr/>
        </p:nvSpPr>
        <p:spPr>
          <a:xfrm>
            <a:off x="831850" y="2550246"/>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299689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685F7C5-539C-590B-5758-BCA2268654EC}"/>
              </a:ext>
            </a:extLst>
          </p:cNvPr>
          <p:cNvSpPr txBox="1">
            <a:spLocks/>
          </p:cNvSpPr>
          <p:nvPr/>
        </p:nvSpPr>
        <p:spPr>
          <a:xfrm>
            <a:off x="1670050" y="3368675"/>
            <a:ext cx="5943600" cy="4410823"/>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For decades, the Midlands has produced films, developed software, designed fashion, and created media that has been experienced and enjoyed the world over. </a:t>
            </a:r>
          </a:p>
        </p:txBody>
      </p:sp>
      <p:sp>
        <p:nvSpPr>
          <p:cNvPr id="4" name="object 12">
            <a:extLst>
              <a:ext uri="{FF2B5EF4-FFF2-40B4-BE49-F238E27FC236}">
                <a16:creationId xmlns:a16="http://schemas.microsoft.com/office/drawing/2014/main" id="{EF94BEDE-9A45-3F3C-2A79-2567553FD7F1}"/>
              </a:ext>
            </a:extLst>
          </p:cNvPr>
          <p:cNvSpPr/>
          <p:nvPr/>
        </p:nvSpPr>
        <p:spPr>
          <a:xfrm>
            <a:off x="1139405" y="3415585"/>
            <a:ext cx="152400" cy="441082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6" name="Picture 5" descr="A person standing in front of a microphone&#10;&#10;Description automatically generated">
            <a:extLst>
              <a:ext uri="{FF2B5EF4-FFF2-40B4-BE49-F238E27FC236}">
                <a16:creationId xmlns:a16="http://schemas.microsoft.com/office/drawing/2014/main" id="{058E802D-6C39-3375-A0D4-1C90139FE6F5}"/>
              </a:ext>
            </a:extLst>
          </p:cNvPr>
          <p:cNvPicPr>
            <a:picLocks noChangeAspect="1"/>
          </p:cNvPicPr>
          <p:nvPr/>
        </p:nvPicPr>
        <p:blipFill rotWithShape="1">
          <a:blip r:embed="rId2">
            <a:extLst>
              <a:ext uri="{28A0092B-C50C-407E-A947-70E740481C1C}">
                <a14:useLocalDpi xmlns:a14="http://schemas.microsoft.com/office/drawing/2010/main" val="0"/>
              </a:ext>
            </a:extLst>
          </a:blip>
          <a:srcRect l="11749" r="38249"/>
          <a:stretch/>
        </p:blipFill>
        <p:spPr>
          <a:xfrm>
            <a:off x="10052050" y="396"/>
            <a:ext cx="10052760" cy="11308953"/>
          </a:xfrm>
          <a:prstGeom prst="rect">
            <a:avLst/>
          </a:prstGeom>
        </p:spPr>
      </p:pic>
    </p:spTree>
    <p:extLst>
      <p:ext uri="{BB962C8B-B14F-4D97-AF65-F5344CB8AC3E}">
        <p14:creationId xmlns:p14="http://schemas.microsoft.com/office/powerpoint/2010/main" val="421362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in a recording studio&#10;&#10;Description automatically generated">
            <a:extLst>
              <a:ext uri="{FF2B5EF4-FFF2-40B4-BE49-F238E27FC236}">
                <a16:creationId xmlns:a16="http://schemas.microsoft.com/office/drawing/2014/main" id="{BE659D56-B59D-CD32-4FE8-E63BC2333ECA}"/>
              </a:ext>
            </a:extLst>
          </p:cNvPr>
          <p:cNvPicPr>
            <a:picLocks noChangeAspect="1"/>
          </p:cNvPicPr>
          <p:nvPr/>
        </p:nvPicPr>
        <p:blipFill rotWithShape="1">
          <a:blip r:embed="rId2">
            <a:extLst>
              <a:ext uri="{28A0092B-C50C-407E-A947-70E740481C1C}">
                <a14:useLocalDpi xmlns:a14="http://schemas.microsoft.com/office/drawing/2010/main" val="0"/>
              </a:ext>
            </a:extLst>
          </a:blip>
          <a:srcRect r="9065"/>
          <a:stretch/>
        </p:blipFill>
        <p:spPr>
          <a:xfrm>
            <a:off x="1822450" y="397"/>
            <a:ext cx="1828165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Music and dance</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788441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884412"/>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FFFFF"/>
                </a:solidFill>
                <a:effectLst/>
                <a:latin typeface="Arial" panose="020B0604020202020204" pitchFamily="34" charset="0"/>
                <a:cs typeface="Arial" panose="020B0604020202020204" pitchFamily="34" charset="0"/>
              </a:rPr>
              <a:t>Centre for Dance Research (C-</a:t>
            </a:r>
            <a:r>
              <a:rPr lang="en-GB" sz="3200" b="1" dirty="0" err="1">
                <a:solidFill>
                  <a:srgbClr val="FFFFFF"/>
                </a:solidFill>
                <a:effectLst/>
                <a:latin typeface="Arial" panose="020B0604020202020204" pitchFamily="34" charset="0"/>
                <a:cs typeface="Arial" panose="020B0604020202020204" pitchFamily="34" charset="0"/>
              </a:rPr>
              <a:t>DaRE</a:t>
            </a:r>
            <a:r>
              <a:rPr lang="en-GB" sz="3200" b="1" dirty="0">
                <a:solidFill>
                  <a:srgbClr val="FFFFFF"/>
                </a:solidFill>
                <a:effectLst/>
                <a:latin typeface="Arial" panose="020B0604020202020204" pitchFamily="34" charset="0"/>
                <a:cs typeface="Arial" panose="020B0604020202020204" pitchFamily="34" charset="0"/>
              </a:rPr>
              <a:t>)</a:t>
            </a:r>
            <a:endParaRPr lang="en-GB" sz="3200" dirty="0">
              <a:solidFill>
                <a:srgbClr val="FFFFFF"/>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Euclid Flex B" panose="020B0504000000000000" pitchFamily="34" charset="77"/>
              </a:rPr>
              <a:t>The research of C-</a:t>
            </a:r>
            <a:r>
              <a:rPr lang="en-GB" sz="2400" dirty="0" err="1">
                <a:solidFill>
                  <a:srgbClr val="FEFEFE"/>
                </a:solidFill>
                <a:effectLst/>
                <a:latin typeface="Euclid Flex B" panose="020B0504000000000000" pitchFamily="34" charset="77"/>
              </a:rPr>
              <a:t>DaRE</a:t>
            </a:r>
            <a:r>
              <a:rPr lang="en-GB" sz="2400" dirty="0">
                <a:solidFill>
                  <a:srgbClr val="FEFEFE"/>
                </a:solidFill>
                <a:effectLst/>
                <a:latin typeface="Euclid Flex B" panose="020B0504000000000000" pitchFamily="34" charset="77"/>
              </a:rPr>
              <a:t> moves between theory and practice and applies body-centred understandings across disciplinary boundaries. </a:t>
            </a:r>
            <a:r>
              <a:rPr lang="en-GB" sz="2400" dirty="0">
                <a:solidFill>
                  <a:srgbClr val="FEFEFE"/>
                </a:solidFill>
                <a:latin typeface="Euclid Flex B" panose="020B0504000000000000" pitchFamily="34" charset="77"/>
              </a:rPr>
              <a:t>The projects explore </a:t>
            </a:r>
            <a:r>
              <a:rPr lang="en-GB" sz="2400" dirty="0">
                <a:solidFill>
                  <a:srgbClr val="FEFEFE"/>
                </a:solidFill>
                <a:effectLst/>
                <a:latin typeface="Euclid Flex B" panose="020B0504000000000000" pitchFamily="34" charset="77"/>
              </a:rPr>
              <a:t>a broad range of themes including cultural heritage, computing and AI, intellectual property, practice research, performance philosophy, documentation, archives, health and well-being, digital performance, somatic practices and critical disability studies. They maintain close connections with professional practice and engage in research networks and policy level interventions that aim to sustain and develop movement, dance, and performing arts. </a:t>
            </a:r>
          </a:p>
          <a:p>
            <a:r>
              <a:rPr lang="en-GB" sz="2400" dirty="0">
                <a:solidFill>
                  <a:srgbClr val="FEFEFE"/>
                </a:solidFill>
                <a:effectLst/>
                <a:latin typeface="Euclid Flex B" panose="020B0504000000000000" pitchFamily="34" charset="77"/>
              </a:rPr>
              <a:t>The centre also works closely with partners across the cultural sector, funded by Research Councils, the European Commission, the Leverhulme and </a:t>
            </a:r>
            <a:r>
              <a:rPr lang="en-GB" sz="2400" dirty="0" err="1">
                <a:solidFill>
                  <a:srgbClr val="FEFEFE"/>
                </a:solidFill>
                <a:effectLst/>
                <a:latin typeface="Euclid Flex B" panose="020B0504000000000000" pitchFamily="34" charset="77"/>
              </a:rPr>
              <a:t>Wellcome</a:t>
            </a:r>
            <a:r>
              <a:rPr lang="en-GB" sz="2400" dirty="0">
                <a:solidFill>
                  <a:srgbClr val="FEFEFE"/>
                </a:solidFill>
                <a:effectLst/>
                <a:latin typeface="Euclid Flex B" panose="020B0504000000000000" pitchFamily="34" charset="77"/>
              </a:rPr>
              <a:t> Trusts, British Academy, British Council, Higher Education Academy and Arts Council England. </a:t>
            </a:r>
          </a:p>
          <a:p>
            <a:r>
              <a:rPr lang="en-GB" sz="2400" dirty="0">
                <a:solidFill>
                  <a:srgbClr val="FEFEFE"/>
                </a:solidFill>
                <a:effectLst/>
                <a:latin typeface="Euclid Flex B" panose="020B0504000000000000" pitchFamily="34" charset="77"/>
              </a:rPr>
              <a:t>Their outputs and publications include books, journal articles, policy reports, films and exhibitions, and live, digital and immersive performances. The centre has produced over 150 academic articles, nearly 40 books and dozens of exhibitions. </a:t>
            </a:r>
          </a:p>
        </p:txBody>
      </p:sp>
      <p:sp>
        <p:nvSpPr>
          <p:cNvPr id="2" name="TextBox 1">
            <a:extLst>
              <a:ext uri="{FF2B5EF4-FFF2-40B4-BE49-F238E27FC236}">
                <a16:creationId xmlns:a16="http://schemas.microsoft.com/office/drawing/2014/main" id="{6FCB0ED6-842F-1345-D44B-39DE939E4ACA}"/>
              </a:ext>
            </a:extLst>
          </p:cNvPr>
          <p:cNvSpPr txBox="1"/>
          <p:nvPr/>
        </p:nvSpPr>
        <p:spPr>
          <a:xfrm>
            <a:off x="831850" y="2550246"/>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208890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sitting in a circle&#10;&#10;Description automatically generated">
            <a:extLst>
              <a:ext uri="{FF2B5EF4-FFF2-40B4-BE49-F238E27FC236}">
                <a16:creationId xmlns:a16="http://schemas.microsoft.com/office/drawing/2014/main" id="{8080ADF1-3B14-4EAF-999F-5C44C4B66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816475"/>
            <a:ext cx="10439400" cy="1025281"/>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Work with us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816475"/>
            <a:ext cx="152400" cy="1143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087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1915775"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Our universities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10210800"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From the Midlands, 90% of the UK’s population and businesses are less than a four-hour drive away; 45% of heavy rail freight and 33% of heavy road freight comes from, goes to, or passes through the Midlands and, with the advent of HS2, London will be less than an hour away. By air, the Midlands is home to two international airports – Paris is just a 90 minute flight away – with access to the seaports of the Humber. The Midlands are home to 11 million people, 15% of the UK’s GVA, and the only inland freeport. This is critical to dispersing the output of the Midlands and accessing the potential markets of not only the wider UK, but Europe and international buyers. The region is constantly growing with new development sites and spaces for bespoke builds, including labs, test spaces, and offices. </a:t>
            </a:r>
          </a:p>
        </p:txBody>
      </p:sp>
    </p:spTree>
    <p:extLst>
      <p:ext uri="{BB962C8B-B14F-4D97-AF65-F5344CB8AC3E}">
        <p14:creationId xmlns:p14="http://schemas.microsoft.com/office/powerpoint/2010/main" val="2078511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8B915-7501-9275-96D6-B9B4C47DD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Directory of contacts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638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912455911"/>
              </p:ext>
            </p:extLst>
          </p:nvPr>
        </p:nvGraphicFramePr>
        <p:xfrm>
          <a:off x="1468437" y="2753697"/>
          <a:ext cx="17384712" cy="7209719"/>
        </p:xfrm>
        <a:graphic>
          <a:graphicData uri="http://schemas.openxmlformats.org/drawingml/2006/table">
            <a:tbl>
              <a:tblPr/>
              <a:tblGrid>
                <a:gridCol w="4659313">
                  <a:extLst>
                    <a:ext uri="{9D8B030D-6E8A-4147-A177-3AD203B41FA5}">
                      <a16:colId xmlns:a16="http://schemas.microsoft.com/office/drawing/2014/main" val="293209835"/>
                    </a:ext>
                  </a:extLst>
                </a:gridCol>
                <a:gridCol w="8077200">
                  <a:extLst>
                    <a:ext uri="{9D8B030D-6E8A-4147-A177-3AD203B41FA5}">
                      <a16:colId xmlns:a16="http://schemas.microsoft.com/office/drawing/2014/main" val="836393115"/>
                    </a:ext>
                  </a:extLst>
                </a:gridCol>
                <a:gridCol w="4648199">
                  <a:extLst>
                    <a:ext uri="{9D8B030D-6E8A-4147-A177-3AD203B41FA5}">
                      <a16:colId xmlns:a16="http://schemas.microsoft.com/office/drawing/2014/main" val="61961907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Business engagement and Technology Transfer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Careers service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rke@aston.ac.uk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employerteam@aston.ac.uk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Birmingham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info@enterprise.bham.ac.uk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recruiters@contacts.bham.ac.uk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Coventry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ei@coventry.ac.uk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talentteam@coventry.ac.uk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cranfieldcareers@cranfield.ac.uk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De Montfort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businessservices@dmu.ac.uk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employerliaison@dmu.ac.uk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businessgateway@derby.ac.uk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Harper Adams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reception@harper-adams.ac.uk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Leicester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redenterprise@le.ac.uk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Lincoln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enterprise@lincoln.ac.uk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careers@lincoln.ac.uk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innovation@mailbox.lboro.ac.uk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workwithus@nottingham.ac.uk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recruiterservices@nottingham.ac.uk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Trent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workingwithyou@ntu.ac.uk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ventures@warwick.ac.uk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employerconnect@warwick.ac.uk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engage@wlv.ac.uk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theworkplace@wlv.ac.uk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Worcester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researchforbusiness@wor.ac.uk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careers@worc.ac.uk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bl>
          </a:graphicData>
        </a:graphic>
      </p:graphicFrame>
    </p:spTree>
    <p:extLst>
      <p:ext uri="{BB962C8B-B14F-4D97-AF65-F5344CB8AC3E}">
        <p14:creationId xmlns:p14="http://schemas.microsoft.com/office/powerpoint/2010/main" val="2837571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F8ABA6-90AA-17B4-ED0D-F7D4EAB82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Park Contacts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1255526119"/>
              </p:ext>
            </p:extLst>
          </p:nvPr>
        </p:nvGraphicFramePr>
        <p:xfrm>
          <a:off x="1468437" y="2019285"/>
          <a:ext cx="16965613" cy="8799253"/>
        </p:xfrm>
        <a:graphic>
          <a:graphicData uri="http://schemas.openxmlformats.org/drawingml/2006/table">
            <a:tbl>
              <a:tblPr/>
              <a:tblGrid>
                <a:gridCol w="7288213">
                  <a:extLst>
                    <a:ext uri="{9D8B030D-6E8A-4147-A177-3AD203B41FA5}">
                      <a16:colId xmlns:a16="http://schemas.microsoft.com/office/drawing/2014/main" val="293209835"/>
                    </a:ext>
                  </a:extLst>
                </a:gridCol>
                <a:gridCol w="9677400">
                  <a:extLst>
                    <a:ext uri="{9D8B030D-6E8A-4147-A177-3AD203B41FA5}">
                      <a16:colId xmlns:a16="http://schemas.microsoft.com/office/drawing/2014/main" val="836393115"/>
                    </a:ext>
                  </a:extLst>
                </a:gridCol>
              </a:tblGrid>
              <a:tr h="51057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Science or Technology Park</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431162">
                <a:tc>
                  <a:txBody>
                    <a:bodyPr/>
                    <a:lstStyle/>
                    <a:p>
                      <a:r>
                        <a:rPr lang="en-GB">
                          <a:effectLst/>
                          <a:latin typeface="Euclid Flex B" panose="020B0504000000000000" pitchFamily="34" charset="77"/>
                        </a:rPr>
                        <a:t>Birmingham Innovation Quarter, Birmingham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hello.scitech@bruntwood.co.uk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431162">
                <a:tc>
                  <a:txBody>
                    <a:bodyPr/>
                    <a:lstStyle/>
                    <a:p>
                      <a:r>
                        <a:rPr lang="en-GB">
                          <a:effectLst/>
                          <a:latin typeface="Euclid Flex B" panose="020B0504000000000000" pitchFamily="34" charset="77"/>
                        </a:rPr>
                        <a:t>Birmingham Science Park Aston, Birmingham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info@astonsciencepark.co.uk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431162">
                <a:tc>
                  <a:txBody>
                    <a:bodyPr/>
                    <a:lstStyle/>
                    <a:p>
                      <a:r>
                        <a:rPr lang="en-GB">
                          <a:effectLst/>
                          <a:latin typeface="Euclid Flex B" panose="020B0504000000000000" pitchFamily="34" charset="77"/>
                        </a:rPr>
                        <a:t>Birmingham Research Park, Birmingham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brpl@bham.ac.uk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431162">
                <a:tc>
                  <a:txBody>
                    <a:bodyPr/>
                    <a:lstStyle/>
                    <a:p>
                      <a:r>
                        <a:rPr lang="en-GB">
                          <a:effectLst/>
                          <a:latin typeface="Euclid Flex B" panose="020B0504000000000000" pitchFamily="34" charset="77"/>
                        </a:rPr>
                        <a:t>Charnwood Campus Science, Innovation, and Technology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lucy.alexander@charnwoodcampus.com </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431162">
                <a:tc>
                  <a:txBody>
                    <a:bodyPr/>
                    <a:lstStyle/>
                    <a:p>
                      <a:r>
                        <a:rPr lang="en-GB">
                          <a:effectLst/>
                          <a:latin typeface="Euclid Flex B" panose="020B0504000000000000" pitchFamily="34" charset="77"/>
                        </a:rPr>
                        <a:t>Coventry University Technology Park, Coventry</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cutp@cueltd.co.uk </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431162">
                <a:tc>
                  <a:txBody>
                    <a:bodyPr/>
                    <a:lstStyle/>
                    <a:p>
                      <a:r>
                        <a:rPr lang="en-GB">
                          <a:effectLst/>
                          <a:latin typeface="Euclid Flex B" panose="020B0504000000000000" pitchFamily="34" charset="77"/>
                        </a:rPr>
                        <a:t>Cranfield University Technology Park, Bedfordshire</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joshua.parello@kirkbydiamond.co.uk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431162">
                <a:tc>
                  <a:txBody>
                    <a:bodyPr/>
                    <a:lstStyle/>
                    <a:p>
                      <a:r>
                        <a:rPr lang="en-GB">
                          <a:effectLst/>
                          <a:latin typeface="Euclid Flex B" panose="020B0504000000000000" pitchFamily="34" charset="77"/>
                        </a:rPr>
                        <a:t>INFINITY Park, Derby</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ssalloway@salloway.com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431162">
                <a:tc>
                  <a:txBody>
                    <a:bodyPr/>
                    <a:lstStyle/>
                    <a:p>
                      <a:r>
                        <a:rPr lang="en-GB">
                          <a:effectLst/>
                          <a:latin typeface="Euclid Flex B" panose="020B0504000000000000" pitchFamily="34" charset="77"/>
                        </a:rPr>
                        <a:t>Keele University Science and Innovation Park, Staffordshire</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gateway@keele.ac.uk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431162">
                <a:tc>
                  <a:txBody>
                    <a:bodyPr/>
                    <a:lstStyle/>
                    <a:p>
                      <a:r>
                        <a:rPr lang="en-GB">
                          <a:effectLst/>
                          <a:latin typeface="Euclid Flex B" panose="020B0504000000000000" pitchFamily="34" charset="77"/>
                        </a:rPr>
                        <a:t>Lincoln Science and Innovation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enquiry@lincolnsciencepark.co.uk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431162">
                <a:tc>
                  <a:txBody>
                    <a:bodyPr/>
                    <a:lstStyle/>
                    <a:p>
                      <a:r>
                        <a:rPr lang="en-GB">
                          <a:effectLst/>
                          <a:latin typeface="Euclid Flex B" panose="020B0504000000000000" pitchFamily="34" charset="77"/>
                        </a:rPr>
                        <a:t>Loughborough University Science and Enterprise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lusep@lboro.ac.uk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431162">
                <a:tc>
                  <a:txBody>
                    <a:bodyPr/>
                    <a:lstStyle/>
                    <a:p>
                      <a:r>
                        <a:rPr lang="en-GB">
                          <a:effectLst/>
                          <a:latin typeface="Euclid Flex B" panose="020B0504000000000000" pitchFamily="34" charset="77"/>
                        </a:rPr>
                        <a:t>Nottingham Science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regeneration@nottinghamcity.gov.uk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431162">
                <a:tc>
                  <a:txBody>
                    <a:bodyPr/>
                    <a:lstStyle/>
                    <a:p>
                      <a:r>
                        <a:rPr lang="en-GB">
                          <a:effectLst/>
                          <a:latin typeface="Euclid Flex B" panose="020B0504000000000000" pitchFamily="34" charset="77"/>
                        </a:rPr>
                        <a:t>Skylon Park, Herefordshire</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info@skylonpark.co.uk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431162">
                <a:tc>
                  <a:txBody>
                    <a:bodyPr/>
                    <a:lstStyle/>
                    <a:p>
                      <a:r>
                        <a:rPr lang="en-GB">
                          <a:effectLst/>
                          <a:latin typeface="Euclid Flex B" panose="020B0504000000000000" pitchFamily="34" charset="77"/>
                        </a:rPr>
                        <a:t>Space Park, Leicester</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enquiries@space-park.co.uk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431162">
                <a:tc>
                  <a:txBody>
                    <a:bodyPr/>
                    <a:lstStyle/>
                    <a:p>
                      <a:r>
                        <a:rPr lang="en-GB">
                          <a:effectLst/>
                          <a:latin typeface="Euclid Flex B" panose="020B0504000000000000" pitchFamily="34" charset="77"/>
                        </a:rPr>
                        <a:t>STEAMhouse Innovation Hub</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steamhouse.org.uk/contact</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431162">
                <a:tc>
                  <a:txBody>
                    <a:bodyPr/>
                    <a:lstStyle/>
                    <a:p>
                      <a:r>
                        <a:rPr lang="en-GB">
                          <a:effectLst/>
                          <a:latin typeface="Euclid Flex B" panose="020B0504000000000000" pitchFamily="34" charset="77"/>
                        </a:rPr>
                        <a:t>The Innovation Centre, Leicester</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innovationcentre@dmu.ac.uk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431162">
                <a:tc>
                  <a:txBody>
                    <a:bodyPr/>
                    <a:lstStyle/>
                    <a:p>
                      <a:r>
                        <a:rPr lang="en-GB">
                          <a:effectLst/>
                          <a:latin typeface="Euclid Flex B" panose="020B0504000000000000" pitchFamily="34" charset="77"/>
                        </a:rPr>
                        <a:t>University of Derby Science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businessgateway@derby.ac.uk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431162">
                <a:tc>
                  <a:txBody>
                    <a:bodyPr/>
                    <a:lstStyle/>
                    <a:p>
                      <a:r>
                        <a:rPr lang="en-GB" dirty="0">
                          <a:effectLst/>
                          <a:latin typeface="Euclid Flex B" panose="020B0504000000000000" pitchFamily="34" charset="77"/>
                        </a:rPr>
                        <a:t>University of Nottingham Innovation Park, Nottingham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reception@unip.nottingham.ac.uk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r h="431162">
                <a:tc>
                  <a:txBody>
                    <a:bodyPr/>
                    <a:lstStyle/>
                    <a:p>
                      <a:r>
                        <a:rPr lang="en-GB">
                          <a:effectLst/>
                          <a:latin typeface="Euclid Flex B" panose="020B0504000000000000" pitchFamily="34" charset="77"/>
                        </a:rPr>
                        <a:t>University of Warwick Science Park, Coventry</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more-info@uwsp.co.uk </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102574042"/>
                  </a:ext>
                </a:extLst>
              </a:tr>
              <a:tr h="431162">
                <a:tc>
                  <a:txBody>
                    <a:bodyPr/>
                    <a:lstStyle/>
                    <a:p>
                      <a:r>
                        <a:rPr lang="en-GB" dirty="0">
                          <a:effectLst/>
                          <a:latin typeface="Euclid Flex B" panose="020B0504000000000000" pitchFamily="34" charset="77"/>
                        </a:rPr>
                        <a:t>University of Wolverhampton Science Park, Wolverhampton</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dirty="0" err="1">
                          <a:effectLst/>
                          <a:latin typeface="Euclid Flex B" panose="020B0504000000000000" pitchFamily="34" charset="77"/>
                        </a:rPr>
                        <a:t>joinus@wolverhamptonsp.co.uk</a:t>
                      </a:r>
                      <a:endParaRPr lang="en-GB" dirty="0">
                        <a:effectLst/>
                        <a:latin typeface="Euclid Flex B" panose="020B0504000000000000" pitchFamily="34" charset="77"/>
                      </a:endParaRP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99450734"/>
                  </a:ext>
                </a:extLst>
              </a:tr>
            </a:tbl>
          </a:graphicData>
        </a:graphic>
      </p:graphicFrame>
    </p:spTree>
    <p:extLst>
      <p:ext uri="{BB962C8B-B14F-4D97-AF65-F5344CB8AC3E}">
        <p14:creationId xmlns:p14="http://schemas.microsoft.com/office/powerpoint/2010/main" val="190778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jumping in the air&#10;&#10;Description automatically generated">
            <a:extLst>
              <a:ext uri="{FF2B5EF4-FFF2-40B4-BE49-F238E27FC236}">
                <a16:creationId xmlns:a16="http://schemas.microsoft.com/office/drawing/2014/main" id="{25E2366F-87E5-3F3E-662F-8F7650AE4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69278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Investment support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324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760069"/>
            <a:ext cx="54864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West Midlands Growth Company offers investors support to find the right networks, receive advice on locations, secure sector specific market research, identify funding support, and generate publicity. </a:t>
            </a:r>
          </a:p>
        </p:txBody>
      </p:sp>
      <p:sp>
        <p:nvSpPr>
          <p:cNvPr id="4" name="object 2">
            <a:extLst>
              <a:ext uri="{FF2B5EF4-FFF2-40B4-BE49-F238E27FC236}">
                <a16:creationId xmlns:a16="http://schemas.microsoft.com/office/drawing/2014/main" id="{9EECC967-0AED-34B7-B6C8-8FCD566CEC46}"/>
              </a:ext>
            </a:extLst>
          </p:cNvPr>
          <p:cNvSpPr/>
          <p:nvPr/>
        </p:nvSpPr>
        <p:spPr>
          <a:xfrm>
            <a:off x="7436390" y="1235075"/>
            <a:ext cx="154940" cy="866379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5" name="object 3">
            <a:extLst>
              <a:ext uri="{FF2B5EF4-FFF2-40B4-BE49-F238E27FC236}">
                <a16:creationId xmlns:a16="http://schemas.microsoft.com/office/drawing/2014/main" id="{DBD2882C-4A9A-229E-622D-ADFF0A6E1404}"/>
              </a:ext>
            </a:extLst>
          </p:cNvPr>
          <p:cNvSpPr txBox="1"/>
          <p:nvPr/>
        </p:nvSpPr>
        <p:spPr>
          <a:xfrm>
            <a:off x="7759699" y="1235075"/>
            <a:ext cx="11433595" cy="182121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Place focused inward investment support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Inward investment is supported by dedicated organisations in other parts of the Midlands, as detailed below. </a:t>
            </a:r>
          </a:p>
        </p:txBody>
      </p:sp>
      <p:sp>
        <p:nvSpPr>
          <p:cNvPr id="8" name="object 3">
            <a:extLst>
              <a:ext uri="{FF2B5EF4-FFF2-40B4-BE49-F238E27FC236}">
                <a16:creationId xmlns:a16="http://schemas.microsoft.com/office/drawing/2014/main" id="{7CC12FD9-34F9-B2BA-4F3D-71A5A0D10A00}"/>
              </a:ext>
            </a:extLst>
          </p:cNvPr>
          <p:cNvSpPr txBox="1"/>
          <p:nvPr/>
        </p:nvSpPr>
        <p:spPr>
          <a:xfrm>
            <a:off x="7759700" y="3292475"/>
            <a:ext cx="5563059" cy="653019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Destination Chesterfield </a:t>
            </a:r>
            <a:br>
              <a:rPr lang="en-GB" sz="2400" b="1"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1246 207207</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Coventry and Warwickshire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contact@investcw.co.uk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Marketing Derby</a:t>
            </a:r>
            <a:r>
              <a:rPr lang="en-GB" sz="2400" dirty="0">
                <a:solidFill>
                  <a:srgbClr val="FEFEFE"/>
                </a:solidFill>
                <a:effectLst/>
                <a:latin typeface="Arial" panose="020B0604020202020204" pitchFamily="34" charset="0"/>
                <a:cs typeface="Arial" panose="020B0604020202020204" pitchFamily="34" charset="0"/>
              </a:rPr>
              <a:t> </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invest@marketingderby.co.uk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Leicester</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enquiries@investinleicester.com</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Nottingham</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enquiries@investinnottingham.co.uk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Telford</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Invest@telford.gov.uk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Shropshire</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invest@shropshire.gov.uk</a:t>
            </a:r>
            <a:endParaRPr lang="en-GB" sz="2400" dirty="0">
              <a:solidFill>
                <a:srgbClr val="FEFEFE"/>
              </a:solidFill>
              <a:effectLst/>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62F7771B-FB78-CA61-C8EC-3A02DB9CE03A}"/>
              </a:ext>
            </a:extLst>
          </p:cNvPr>
          <p:cNvSpPr txBox="1"/>
          <p:nvPr/>
        </p:nvSpPr>
        <p:spPr>
          <a:xfrm>
            <a:off x="13685635" y="3292475"/>
            <a:ext cx="5563059" cy="56376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Stoke-on-Trent</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enquiries@investstoke.co.uk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Staffordshire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hello@wearestaffordshire.co.uk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West Midlands</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invest@wmgrowth.com</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Wolverhampton</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invest@wolverhampton.gov.uk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Worcestershire</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1905 677888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Team Lincolnshire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investment@lincolnshire.gov.uk</a:t>
            </a:r>
            <a:endParaRPr lang="en-GB" sz="24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975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group of people in black uniforms pointing at a screen&#10;&#10;Description automatically generated">
            <a:extLst>
              <a:ext uri="{FF2B5EF4-FFF2-40B4-BE49-F238E27FC236}">
                <a16:creationId xmlns:a16="http://schemas.microsoft.com/office/drawing/2014/main" id="{46292514-6709-A320-B5A8-BF2FD15D4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UK Investment Support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9"/>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766259"/>
            <a:ext cx="88392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ability to develop new ideas is one of our great strengths, from the jet engine and the bagless vacuum cleaner to MRI scanners and the world wide web. The UK’s talent pool, funding and incentives and business infrastructure all help create an environment of business innovation. Our commitment to world-leading research and development will help your business reach its full potential. We are one of the most innovative countries in the world - ranked in the top 5 countries in the Global Innovation Index 2019. For companies such as Ford, Pfizer, Eli Lilly, Nokia and Eisai, the UK’s business environment is the natural choice for investment in innovation.</a:t>
            </a:r>
          </a:p>
        </p:txBody>
      </p:sp>
    </p:spTree>
    <p:extLst>
      <p:ext uri="{BB962C8B-B14F-4D97-AF65-F5344CB8AC3E}">
        <p14:creationId xmlns:p14="http://schemas.microsoft.com/office/powerpoint/2010/main" val="224847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1" y="0"/>
            <a:ext cx="2010410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3" name="Picture 2" descr="A black background with a red square&#10;&#10;Description automatically generated">
            <a:extLst>
              <a:ext uri="{FF2B5EF4-FFF2-40B4-BE49-F238E27FC236}">
                <a16:creationId xmlns:a16="http://schemas.microsoft.com/office/drawing/2014/main" id="{0811F94D-A3EF-9B48-30A3-840A24DB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5" name="Picture 4" descr="A logo with white text&#10;&#10;Description automatically generated">
            <a:extLst>
              <a:ext uri="{FF2B5EF4-FFF2-40B4-BE49-F238E27FC236}">
                <a16:creationId xmlns:a16="http://schemas.microsoft.com/office/drawing/2014/main" id="{36E1BB68-1754-422A-BFE2-2EFF427CD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6AAFC9AB-3490-B4D4-68DD-6D0E906EC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F77D6CC8-7466-BC2A-878F-896B3AF0A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
        <p:nvSpPr>
          <p:cNvPr id="13" name="TextBox 12">
            <a:extLst>
              <a:ext uri="{FF2B5EF4-FFF2-40B4-BE49-F238E27FC236}">
                <a16:creationId xmlns:a16="http://schemas.microsoft.com/office/drawing/2014/main" id="{8D06749B-0B22-D098-B27A-A2F3FE36F778}"/>
              </a:ext>
            </a:extLst>
          </p:cNvPr>
          <p:cNvSpPr txBox="1"/>
          <p:nvPr/>
        </p:nvSpPr>
        <p:spPr>
          <a:xfrm>
            <a:off x="831850" y="1043587"/>
            <a:ext cx="7620000" cy="3016210"/>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We support growth by backing businesses in the UK and globally, promoting investment and championing free trade.</a:t>
            </a:r>
          </a:p>
          <a:p>
            <a:pPr>
              <a:spcAft>
                <a:spcPts val="1200"/>
              </a:spcAft>
            </a:pPr>
            <a:r>
              <a:rPr lang="en-GB" b="1" dirty="0">
                <a:solidFill>
                  <a:schemeClr val="bg1"/>
                </a:solidFill>
                <a:effectLst/>
                <a:latin typeface="Arial" panose="020B0604020202020204" pitchFamily="34" charset="0"/>
                <a:cs typeface="Arial" panose="020B0604020202020204" pitchFamily="34" charset="0"/>
              </a:rPr>
              <a:t>Disclaimer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Whereas every effort has been made to ensure that the information in this document is accurate, the Department for Business and Trade and the Contributors do not accept liability for any errors, omissions or misleading statements, and no warranty is given or responsibility accepted as to the standing of any individual, firm, company or other organisation mentioned.</a:t>
            </a:r>
          </a:p>
        </p:txBody>
      </p:sp>
      <p:sp>
        <p:nvSpPr>
          <p:cNvPr id="14" name="TextBox 13">
            <a:extLst>
              <a:ext uri="{FF2B5EF4-FFF2-40B4-BE49-F238E27FC236}">
                <a16:creationId xmlns:a16="http://schemas.microsoft.com/office/drawing/2014/main" id="{8AABDC8D-473C-24A9-7BD7-8DBB9FFD5CC4}"/>
              </a:ext>
            </a:extLst>
          </p:cNvPr>
          <p:cNvSpPr txBox="1"/>
          <p:nvPr/>
        </p:nvSpPr>
        <p:spPr>
          <a:xfrm>
            <a:off x="838752" y="4321216"/>
            <a:ext cx="7620000" cy="3170099"/>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 Crown copyright 2023</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This publication is licensed under the terms of the Open Government Licence v3.0 except where otherwise stated. To view this licence, visit https://</a:t>
            </a:r>
            <a:r>
              <a:rPr lang="en-GB" dirty="0" err="1">
                <a:solidFill>
                  <a:schemeClr val="bg1"/>
                </a:solidFill>
                <a:effectLst/>
                <a:latin typeface="Arial" panose="020B0604020202020204" pitchFamily="34" charset="0"/>
                <a:cs typeface="Arial" panose="020B0604020202020204" pitchFamily="34" charset="0"/>
              </a:rPr>
              <a:t>www.nationalarchives.gov.uk</a:t>
            </a:r>
            <a:r>
              <a:rPr lang="en-GB" dirty="0">
                <a:solidFill>
                  <a:schemeClr val="bg1"/>
                </a:solidFill>
                <a:effectLst/>
                <a:latin typeface="Arial" panose="020B0604020202020204" pitchFamily="34" charset="0"/>
                <a:cs typeface="Arial" panose="020B0604020202020204" pitchFamily="34" charset="0"/>
              </a:rPr>
              <a:t>/doc/open-government-licence/version/3/</a:t>
            </a:r>
          </a:p>
          <a:p>
            <a:pPr>
              <a:spcAft>
                <a:spcPts val="1200"/>
              </a:spcAft>
            </a:pPr>
            <a:r>
              <a:rPr lang="en-GB" dirty="0">
                <a:solidFill>
                  <a:schemeClr val="bg1"/>
                </a:solidFill>
                <a:effectLst/>
                <a:latin typeface="Arial" panose="020B0604020202020204" pitchFamily="34" charset="0"/>
                <a:cs typeface="Arial" panose="020B0604020202020204" pitchFamily="34" charset="0"/>
              </a:rPr>
              <a:t>Where we have identified any third party copyright information you will need to obtain permission from the copyright holders concerned. </a:t>
            </a:r>
          </a:p>
          <a:p>
            <a:pPr>
              <a:spcAft>
                <a:spcPts val="1200"/>
              </a:spcAft>
            </a:pPr>
            <a:r>
              <a:rPr lang="en-GB" b="1" dirty="0">
                <a:solidFill>
                  <a:schemeClr val="bg1"/>
                </a:solidFill>
                <a:effectLst/>
                <a:latin typeface="Arial" panose="020B0604020202020204" pitchFamily="34" charset="0"/>
                <a:cs typeface="Arial" panose="020B0604020202020204" pitchFamily="34" charset="0"/>
              </a:rPr>
              <a:t>Published by </a:t>
            </a:r>
            <a:br>
              <a:rPr lang="en-GB" b="1" dirty="0">
                <a:solidFill>
                  <a:schemeClr val="bg1"/>
                </a:solidFill>
                <a:effectLst/>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dirty="0">
                <a:solidFill>
                  <a:schemeClr val="bg1"/>
                </a:solidFill>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October 2023</a:t>
            </a:r>
            <a:endParaRPr lang="en-GB"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2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4E59"/>
        </a:solidFill>
        <a:effectLst/>
      </p:bgPr>
    </p:bg>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220405B-5486-BF42-A10F-8CA5946622C7}"/>
              </a:ext>
            </a:extLst>
          </p:cNvPr>
          <p:cNvSpPr txBox="1">
            <a:spLocks/>
          </p:cNvSpPr>
          <p:nvPr/>
        </p:nvSpPr>
        <p:spPr>
          <a:xfrm>
            <a:off x="1441450" y="587408"/>
            <a:ext cx="16764000" cy="1333057"/>
          </a:xfrm>
          <a:prstGeom prst="rect">
            <a:avLst/>
          </a:prstGeom>
        </p:spPr>
        <p:txBody>
          <a:bodyPr vert="horz" wrap="square" lIns="0" tIns="100965" rIns="0" bIns="0" rtlCol="0">
            <a:spAutoFit/>
          </a:bodyPr>
          <a:lstStyle>
            <a:lvl1pPr>
              <a:defRPr>
                <a:latin typeface="+mj-lt"/>
                <a:ea typeface="+mj-ea"/>
                <a:cs typeface="+mj-cs"/>
              </a:defRPr>
            </a:lvl1pPr>
          </a:lstStyle>
          <a:p>
            <a:r>
              <a:rPr lang="en-GB" sz="4000" b="1" dirty="0">
                <a:solidFill>
                  <a:srgbClr val="FEFEFE"/>
                </a:solidFill>
                <a:effectLst/>
                <a:latin typeface="Arial" panose="020B0604020202020204" pitchFamily="34" charset="0"/>
                <a:cs typeface="Arial" panose="020B0604020202020204" pitchFamily="34" charset="0"/>
              </a:rPr>
              <a:t>Universities and the creative and digital industries in the Midlands – major R&amp;D assets</a:t>
            </a:r>
          </a:p>
        </p:txBody>
      </p:sp>
      <p:sp>
        <p:nvSpPr>
          <p:cNvPr id="5" name="object 12">
            <a:extLst>
              <a:ext uri="{FF2B5EF4-FFF2-40B4-BE49-F238E27FC236}">
                <a16:creationId xmlns:a16="http://schemas.microsoft.com/office/drawing/2014/main" id="{8E154F29-6D1C-E630-ED65-F066C99BED46}"/>
              </a:ext>
            </a:extLst>
          </p:cNvPr>
          <p:cNvSpPr/>
          <p:nvPr/>
        </p:nvSpPr>
        <p:spPr>
          <a:xfrm>
            <a:off x="910805" y="587408"/>
            <a:ext cx="152400" cy="14858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8" name="Picture 7" descr="A map of the united kingdom&#10;&#10;Description automatically generated">
            <a:extLst>
              <a:ext uri="{FF2B5EF4-FFF2-40B4-BE49-F238E27FC236}">
                <a16:creationId xmlns:a16="http://schemas.microsoft.com/office/drawing/2014/main" id="{92C04D9A-FC3E-2ECF-2C25-D95A91BE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450" y="1082675"/>
            <a:ext cx="14839914" cy="104877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ity with many buildings&#10;&#10;Description automatically generated">
            <a:extLst>
              <a:ext uri="{FF2B5EF4-FFF2-40B4-BE49-F238E27FC236}">
                <a16:creationId xmlns:a16="http://schemas.microsoft.com/office/drawing/2014/main" id="{F6C26B13-6136-2E91-E9EC-1601C2F53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2010410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10896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and innovation pedigree</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16992600" cy="3323987"/>
          </a:xfrm>
          <a:prstGeom prst="rect">
            <a:avLst/>
          </a:prstGeom>
          <a:noFill/>
        </p:spPr>
        <p:txBody>
          <a:bodyPr wrap="square" anchor="t" anchorCtr="0">
            <a:spAutoFit/>
          </a:bodyPr>
          <a:lstStyle/>
          <a:p>
            <a:r>
              <a:rPr lang="en-GB" sz="3000" dirty="0">
                <a:solidFill>
                  <a:schemeClr val="bg1"/>
                </a:solidFill>
                <a:effectLst/>
                <a:latin typeface="Arial" panose="020B0604020202020204" pitchFamily="34" charset="0"/>
                <a:cs typeface="Arial" panose="020B0604020202020204" pitchFamily="34" charset="0"/>
              </a:rPr>
              <a:t>At the heart of the Midlands' research and innovation landscape are its world-class universities. </a:t>
            </a:r>
            <a:r>
              <a:rPr lang="en-GB" sz="3000" b="1" dirty="0">
                <a:solidFill>
                  <a:schemeClr val="bg1"/>
                </a:solidFill>
                <a:effectLst/>
                <a:latin typeface="Arial" panose="020B0604020202020204" pitchFamily="34" charset="0"/>
                <a:cs typeface="Arial" panose="020B0604020202020204" pitchFamily="34" charset="0"/>
              </a:rPr>
              <a:t>Midlands Innovation</a:t>
            </a:r>
            <a:r>
              <a:rPr lang="en-GB" sz="3000" dirty="0">
                <a:solidFill>
                  <a:schemeClr val="bg1"/>
                </a:solidFill>
                <a:effectLst/>
                <a:latin typeface="Arial" panose="020B0604020202020204" pitchFamily="34" charset="0"/>
                <a:cs typeface="Arial" panose="020B0604020202020204" pitchFamily="34" charset="0"/>
              </a:rPr>
              <a:t> (MI) is a partnership of eight research-intensive universities in the Midlands: Aston University, University of Birmingham, Cranfield University, </a:t>
            </a:r>
            <a:r>
              <a:rPr lang="en-GB" sz="3000" dirty="0" err="1">
                <a:solidFill>
                  <a:schemeClr val="bg1"/>
                </a:solidFill>
                <a:effectLst/>
                <a:latin typeface="Arial" panose="020B0604020202020204" pitchFamily="34" charset="0"/>
                <a:cs typeface="Arial" panose="020B0604020202020204" pitchFamily="34" charset="0"/>
              </a:rPr>
              <a:t>Keele</a:t>
            </a:r>
            <a:r>
              <a:rPr lang="en-GB" sz="3000" dirty="0">
                <a:solidFill>
                  <a:schemeClr val="bg1"/>
                </a:solidFill>
                <a:effectLst/>
                <a:latin typeface="Arial" panose="020B0604020202020204" pitchFamily="34" charset="0"/>
                <a:cs typeface="Arial" panose="020B0604020202020204" pitchFamily="34" charset="0"/>
              </a:rPr>
              <a:t> University, University of Leicester, Loughborough University, University of Nottingham, and University of Warwick. The collective of universities has £4bn revenue, 15,000 academics, 50,000 postgraduates and are one of the most efficient producers of world class research in the UK with 40% more world class science than Oxford or Cambridge.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with a microphone and a camera&#10;&#10;Description automatically generated">
            <a:extLst>
              <a:ext uri="{FF2B5EF4-FFF2-40B4-BE49-F238E27FC236}">
                <a16:creationId xmlns:a16="http://schemas.microsoft.com/office/drawing/2014/main" id="{566B9C03-17B0-85ED-1360-CF9FC00F9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101346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World-leading creative and digital industry clusters in </a:t>
            </a:r>
            <a:br>
              <a:rPr lang="en-GB" sz="6000" b="1" dirty="0">
                <a:solidFill>
                  <a:srgbClr val="FEFEFE"/>
                </a:solidFill>
                <a:effectLst/>
                <a:latin typeface="Arial" panose="020B0604020202020204" pitchFamily="34" charset="0"/>
                <a:cs typeface="Arial" panose="020B0604020202020204" pitchFamily="34" charset="0"/>
              </a:rPr>
            </a:br>
            <a:r>
              <a:rPr lang="en-GB" sz="6000" b="1" dirty="0">
                <a:solidFill>
                  <a:srgbClr val="FEFEFE"/>
                </a:solidFill>
                <a:effectLst/>
                <a:latin typeface="Arial" panose="020B0604020202020204" pitchFamily="34" charset="0"/>
                <a:cs typeface="Arial" panose="020B0604020202020204" pitchFamily="34" charset="0"/>
              </a:rPr>
              <a:t>the Midlands</a:t>
            </a: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group of people sitting on a stage&#10;&#10;Description automatically generated">
            <a:extLst>
              <a:ext uri="{FF2B5EF4-FFF2-40B4-BE49-F238E27FC236}">
                <a16:creationId xmlns:a16="http://schemas.microsoft.com/office/drawing/2014/main" id="{82BC7A98-DEA7-7877-53B4-1AB6BDADA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890251"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9097594"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Video games in Coventry, Warwick and Leamington Spa</a:t>
            </a:r>
          </a:p>
          <a:p>
            <a:endParaRPr lang="en-GB" sz="4800" b="1"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714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8991600" cy="600164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games development industry is worth £1 billion to the UK economy and employs some of the UK’s most creative minds. The Midlands is responsible for 25% of the UK’s video game output and home to ‘Silicon Spa’, a sub sector cluster based in Leamington Spa. 37,000 people work in gaming software development in the West Midlands alone, across 230 companies. The Midlands boasts strengths across console, PC, mobile, and AR/VR gaming content. Major studios include </a:t>
            </a:r>
            <a:r>
              <a:rPr lang="en-GB" sz="3200" dirty="0" err="1">
                <a:solidFill>
                  <a:schemeClr val="bg1"/>
                </a:solidFill>
                <a:effectLst/>
                <a:latin typeface="Arial" panose="020B0604020202020204" pitchFamily="34" charset="0"/>
                <a:cs typeface="Arial" panose="020B0604020202020204" pitchFamily="34" charset="0"/>
              </a:rPr>
              <a:t>Codemasters</a:t>
            </a:r>
            <a:r>
              <a:rPr lang="en-GB" sz="3200" dirty="0">
                <a:solidFill>
                  <a:schemeClr val="bg1"/>
                </a:solidFill>
                <a:effectLst/>
                <a:latin typeface="Arial" panose="020B0604020202020204" pitchFamily="34" charset="0"/>
                <a:cs typeface="Arial" panose="020B0604020202020204" pitchFamily="34" charset="0"/>
              </a:rPr>
              <a:t>, Sega </a:t>
            </a:r>
            <a:r>
              <a:rPr lang="en-GB" sz="3200" dirty="0" err="1">
                <a:solidFill>
                  <a:schemeClr val="bg1"/>
                </a:solidFill>
                <a:effectLst/>
                <a:latin typeface="Arial" panose="020B0604020202020204" pitchFamily="34" charset="0"/>
                <a:cs typeface="Arial" panose="020B0604020202020204" pitchFamily="34" charset="0"/>
              </a:rPr>
              <a:t>Hardlight</a:t>
            </a:r>
            <a:r>
              <a:rPr lang="en-GB" sz="3200" dirty="0">
                <a:solidFill>
                  <a:schemeClr val="bg1"/>
                </a:solidFill>
                <a:effectLst/>
                <a:latin typeface="Arial" panose="020B0604020202020204" pitchFamily="34" charset="0"/>
                <a:cs typeface="Arial" panose="020B0604020202020204" pitchFamily="34" charset="0"/>
              </a:rPr>
              <a:t>, Pixel Toys, and Playground Games. </a:t>
            </a:r>
          </a:p>
        </p:txBody>
      </p:sp>
      <p:sp>
        <p:nvSpPr>
          <p:cNvPr id="2" name="object 3">
            <a:extLst>
              <a:ext uri="{FF2B5EF4-FFF2-40B4-BE49-F238E27FC236}">
                <a16:creationId xmlns:a16="http://schemas.microsoft.com/office/drawing/2014/main" id="{EDF2DB2F-AD28-BC2D-22F5-B35BE4DD8FB7}"/>
              </a:ext>
            </a:extLst>
          </p:cNvPr>
          <p:cNvSpPr txBox="1"/>
          <p:nvPr/>
        </p:nvSpPr>
        <p:spPr>
          <a:xfrm>
            <a:off x="11722101" y="3325310"/>
            <a:ext cx="6647911" cy="5715920"/>
          </a:xfrm>
          <a:prstGeom prst="rect">
            <a:avLst/>
          </a:prstGeom>
          <a:solidFill>
            <a:srgbClr val="06204C">
              <a:alpha val="90000"/>
            </a:srgbClr>
          </a:solidFill>
        </p:spPr>
        <p:txBody>
          <a:bodyPr vert="horz" wrap="square" lIns="251999" tIns="324000" rIns="251999" bIns="216000" rtlCol="0">
            <a:spAutoFit/>
          </a:bodyPr>
          <a:lstStyle/>
          <a:p>
            <a:r>
              <a:rPr lang="en-GB" sz="2400" dirty="0">
                <a:solidFill>
                  <a:srgbClr val="FEFEFE"/>
                </a:solidFill>
                <a:effectLst/>
                <a:latin typeface="Arial" panose="020B0604020202020204" pitchFamily="34" charset="0"/>
                <a:cs typeface="Arial" panose="020B0604020202020204" pitchFamily="34" charset="0"/>
              </a:rPr>
              <a:t>Creative Futures at the University of Warwick hosts the gateway between the University and the regional creative digital sector (inc. Silicon Spa), providing incubation, support for business growth and innovation and linking industry with degree courses and creating student opportunities. Its impact is supported by the Warwick Esports Centre, a unique innovation in Europe, recognized as a national leader; recently achieving second place at the Esports Awards 2022 for Collegiate Programme of the Year, and bestowed the accolade of Best University for Gamers in the UK 2023 (</a:t>
            </a:r>
            <a:r>
              <a:rPr lang="en-GB" sz="2400" dirty="0" err="1">
                <a:solidFill>
                  <a:srgbClr val="FEFEFE"/>
                </a:solidFill>
                <a:effectLst/>
                <a:latin typeface="Arial" panose="020B0604020202020204" pitchFamily="34" charset="0"/>
                <a:cs typeface="Arial" panose="020B0604020202020204" pitchFamily="34" charset="0"/>
              </a:rPr>
              <a:t>USwitch</a:t>
            </a:r>
            <a:r>
              <a:rPr lang="en-GB" sz="2400" dirty="0">
                <a:solidFill>
                  <a:srgbClr val="FEFEFE"/>
                </a:solidFill>
                <a:effectLst/>
                <a:latin typeface="Arial" panose="020B0604020202020204" pitchFamily="34" charset="0"/>
                <a:cs typeface="Arial" panose="020B0604020202020204" pitchFamily="34" charset="0"/>
              </a:rPr>
              <a:t>). </a:t>
            </a:r>
          </a:p>
        </p:txBody>
      </p:sp>
      <p:sp>
        <p:nvSpPr>
          <p:cNvPr id="3" name="object 3">
            <a:extLst>
              <a:ext uri="{FF2B5EF4-FFF2-40B4-BE49-F238E27FC236}">
                <a16:creationId xmlns:a16="http://schemas.microsoft.com/office/drawing/2014/main" id="{F864EFE2-1CB5-581F-8B49-5F0E94BC7162}"/>
              </a:ext>
            </a:extLst>
          </p:cNvPr>
          <p:cNvSpPr txBox="1">
            <a:spLocks/>
          </p:cNvSpPr>
          <p:nvPr/>
        </p:nvSpPr>
        <p:spPr>
          <a:xfrm>
            <a:off x="11722101" y="2682875"/>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extLst>
      <p:ext uri="{BB962C8B-B14F-4D97-AF65-F5344CB8AC3E}">
        <p14:creationId xmlns:p14="http://schemas.microsoft.com/office/powerpoint/2010/main" val="410055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1B2C5B7B-F31C-54B1-2B8B-F3F92EB26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262850" cy="11397851"/>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061452"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8767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Film and media in Birmingham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714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934200" cy="550920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Film and media is a high growth industry in the UK. Production has boomed in recent years, with production studios being constructed across the country. Total expenditure within the industry has increased from £3.4 billion in 2017 to over £5.64 billion in 2021, driven largely by inward investment and the rise of high-quality productions made for streaming platforms.</a:t>
            </a:r>
          </a:p>
        </p:txBody>
      </p:sp>
      <p:sp>
        <p:nvSpPr>
          <p:cNvPr id="2" name="object 3">
            <a:extLst>
              <a:ext uri="{FF2B5EF4-FFF2-40B4-BE49-F238E27FC236}">
                <a16:creationId xmlns:a16="http://schemas.microsoft.com/office/drawing/2014/main" id="{EDF2DB2F-AD28-BC2D-22F5-B35BE4DD8FB7}"/>
              </a:ext>
            </a:extLst>
          </p:cNvPr>
          <p:cNvSpPr txBox="1"/>
          <p:nvPr/>
        </p:nvSpPr>
        <p:spPr>
          <a:xfrm>
            <a:off x="10204450" y="1953710"/>
            <a:ext cx="7696200" cy="8301243"/>
          </a:xfrm>
          <a:prstGeom prst="rect">
            <a:avLst/>
          </a:prstGeom>
          <a:solidFill>
            <a:srgbClr val="06204C">
              <a:alpha val="90000"/>
            </a:srgbClr>
          </a:solidFill>
        </p:spPr>
        <p:txBody>
          <a:bodyPr vert="horz" wrap="square" lIns="251999" tIns="324000" rIns="251999" bIns="216000" rtlCol="0">
            <a:spAutoFit/>
          </a:bodyPr>
          <a:lstStyle/>
          <a:p>
            <a:r>
              <a:rPr lang="en-GB" sz="2400" dirty="0">
                <a:solidFill>
                  <a:srgbClr val="FEFEFE"/>
                </a:solidFill>
                <a:effectLst/>
                <a:latin typeface="Arial" panose="020B0604020202020204" pitchFamily="34" charset="0"/>
                <a:cs typeface="Arial" panose="020B0604020202020204" pitchFamily="34" charset="0"/>
              </a:rPr>
              <a:t>Helping to push this forward is Create Central, an industry body comprising creative thinkers and leaders involved in promoting West Midlands talent and opportunities. Their vision is to have a creative ecosystem that makes the region internationally renowned as ‘the place to create’ for any storyteller. Create Central has recently been selected by the British Film Institute (BFI) to deliver one of their seven skills clusters in the UK, in recognition of Birmingham’s growing film and TV industry. This is aimed at addressing skills gaps, developing pathways into the industry and providing opportunities for local people. £1 million has been secured from the BFI to address skill deficiencies within the screen industry. The WMCA is contributing over £1.6 million to bolster this creative skills support. The region is actively promoted as an international hub for film and TV production by influential industry bodies such as Film Birmingham, Create England, and the BFI, with a dedicated West Midlands Production Fund.</a:t>
            </a:r>
          </a:p>
        </p:txBody>
      </p:sp>
      <p:sp>
        <p:nvSpPr>
          <p:cNvPr id="3" name="object 3">
            <a:extLst>
              <a:ext uri="{FF2B5EF4-FFF2-40B4-BE49-F238E27FC236}">
                <a16:creationId xmlns:a16="http://schemas.microsoft.com/office/drawing/2014/main" id="{F864EFE2-1CB5-581F-8B49-5F0E94BC7162}"/>
              </a:ext>
            </a:extLst>
          </p:cNvPr>
          <p:cNvSpPr txBox="1">
            <a:spLocks/>
          </p:cNvSpPr>
          <p:nvPr/>
        </p:nvSpPr>
        <p:spPr>
          <a:xfrm>
            <a:off x="10204450" y="1311275"/>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extLst>
      <p:ext uri="{BB962C8B-B14F-4D97-AF65-F5344CB8AC3E}">
        <p14:creationId xmlns:p14="http://schemas.microsoft.com/office/powerpoint/2010/main" val="1288577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erson stretching his arms&#10;&#10;Description automatically generated">
            <a:extLst>
              <a:ext uri="{FF2B5EF4-FFF2-40B4-BE49-F238E27FC236}">
                <a16:creationId xmlns:a16="http://schemas.microsoft.com/office/drawing/2014/main" id="{C1142D5C-FE70-72E2-A76F-2B702C896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061452"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69342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Immersive technology in Nottingham and the East Midlands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400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595952"/>
            <a:ext cx="69342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creation and implementation of immersive technology is still an early-stage development but one that benefits both CDI businesses and the wider economy. Immersive technology involves using new ways to create, display or interact with applications, content and experiences by merging the physical world with simulated reality. </a:t>
            </a:r>
          </a:p>
        </p:txBody>
      </p:sp>
      <p:sp>
        <p:nvSpPr>
          <p:cNvPr id="4" name="object 2">
            <a:extLst>
              <a:ext uri="{FF2B5EF4-FFF2-40B4-BE49-F238E27FC236}">
                <a16:creationId xmlns:a16="http://schemas.microsoft.com/office/drawing/2014/main" id="{BD03ACE2-840D-4CDC-35BB-5476CD052542}"/>
              </a:ext>
            </a:extLst>
          </p:cNvPr>
          <p:cNvSpPr/>
          <p:nvPr/>
        </p:nvSpPr>
        <p:spPr>
          <a:xfrm>
            <a:off x="9728740" y="2378075"/>
            <a:ext cx="154940" cy="523753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8" name="object 3">
            <a:extLst>
              <a:ext uri="{FF2B5EF4-FFF2-40B4-BE49-F238E27FC236}">
                <a16:creationId xmlns:a16="http://schemas.microsoft.com/office/drawing/2014/main" id="{D4E0AC6F-67BB-39B0-6296-50490DFFBB1F}"/>
              </a:ext>
            </a:extLst>
          </p:cNvPr>
          <p:cNvSpPr txBox="1"/>
          <p:nvPr/>
        </p:nvSpPr>
        <p:spPr>
          <a:xfrm>
            <a:off x="10052050" y="2378075"/>
            <a:ext cx="7434240" cy="5468366"/>
          </a:xfrm>
          <a:prstGeom prst="rect">
            <a:avLst/>
          </a:prstGeom>
          <a:solidFill>
            <a:srgbClr val="06204C">
              <a:alpha val="90000"/>
            </a:srgbClr>
          </a:solidFill>
        </p:spPr>
        <p:txBody>
          <a:bodyPr vert="horz" wrap="square" lIns="251999" tIns="216000" rIns="251999" bIns="216000" rtlCol="0">
            <a:spAutoFit/>
          </a:bodyPr>
          <a:lstStyle/>
          <a:p>
            <a:pPr marL="342900" indent="-342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A 2022 NTU study showed that Nottingham has the fastest-growing CDI sector in terms of GVA outside of London. </a:t>
            </a:r>
          </a:p>
          <a:p>
            <a:pPr marL="342900" indent="-342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NTU contributes 4,000 graduates from across 468 CDI undergraduate and postgraduate courses annually.</a:t>
            </a:r>
          </a:p>
          <a:p>
            <a:pPr marL="342900" indent="-342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There are over 35,000 students studying STEAM subjects across the two universities in Nottingham, and 14,000 students in STEAM at Derby. </a:t>
            </a:r>
          </a:p>
          <a:p>
            <a:pPr marL="342900" indent="-342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CDI employ 7% of the Nottingham population, there are 2,500 graduates from the University of Derby in CDI subjects.</a:t>
            </a:r>
          </a:p>
        </p:txBody>
      </p:sp>
    </p:spTree>
    <p:extLst>
      <p:ext uri="{BB962C8B-B14F-4D97-AF65-F5344CB8AC3E}">
        <p14:creationId xmlns:p14="http://schemas.microsoft.com/office/powerpoint/2010/main" val="1271460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654</TotalTime>
  <Words>4649</Words>
  <Application>Microsoft Macintosh PowerPoint</Application>
  <PresentationFormat>Custom</PresentationFormat>
  <Paragraphs>253</Paragraphs>
  <Slides>37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Euclid Flex B</vt:lpstr>
      <vt:lpstr>Euclid Flex B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Midlands Mindforge - £250m patient capital fund combining the spinout portfoliosof eight leading  UK universities</vt:lpstr>
      <vt:lpstr>Midlands Mindforge - £250m patient capital fund combining the spinout portfoliosof eight leading  UK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Andrew Sheppard-Burgess</cp:lastModifiedBy>
  <cp:revision>84</cp:revision>
  <dcterms:created xsi:type="dcterms:W3CDTF">2023-11-20T13:55:59Z</dcterms:created>
  <dcterms:modified xsi:type="dcterms:W3CDTF">2024-01-22T13:59:25Z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InDesign 19.0 (Macintosh)</vt:lpwstr>
  </property>
  <property fmtid="{D5CDD505-2E9C-101B-9397-08002B2CF9AE}" pid="4" name="LastSaved">
    <vt:filetime>2023-11-20T00:00:00Z</vt:filetime>
  </property>
  <property fmtid="{D5CDD505-2E9C-101B-9397-08002B2CF9AE}" pid="5" name="Producer">
    <vt:lpwstr>Adobe PDF Library 17.0</vt:lpwstr>
  </property>
</Properties>
</file>