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56" r:id="rId2"/>
    <p:sldId id="257" r:id="rId3"/>
    <p:sldId id="289" r:id="rId4"/>
    <p:sldId id="258" r:id="rId5"/>
    <p:sldId id="260" r:id="rId6"/>
    <p:sldId id="259" r:id="rId7"/>
    <p:sldId id="296" r:id="rId8"/>
    <p:sldId id="290" r:id="rId9"/>
    <p:sldId id="291" r:id="rId10"/>
    <p:sldId id="297" r:id="rId11"/>
    <p:sldId id="298" r:id="rId12"/>
    <p:sldId id="299" r:id="rId13"/>
    <p:sldId id="300" r:id="rId14"/>
    <p:sldId id="301" r:id="rId15"/>
    <p:sldId id="302" r:id="rId16"/>
    <p:sldId id="303" r:id="rId17"/>
    <p:sldId id="268" r:id="rId18"/>
    <p:sldId id="304" r:id="rId19"/>
    <p:sldId id="270" r:id="rId20"/>
    <p:sldId id="305" r:id="rId21"/>
    <p:sldId id="306" r:id="rId22"/>
    <p:sldId id="272" r:id="rId23"/>
    <p:sldId id="294" r:id="rId24"/>
    <p:sldId id="295"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AF2"/>
    <a:srgbClr val="B2DBD4"/>
    <a:srgbClr val="06204C"/>
    <a:srgbClr val="F04E33"/>
    <a:srgbClr val="004E59"/>
    <a:srgbClr val="E52D12"/>
    <a:srgbClr val="5D4FA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725"/>
    <p:restoredTop sz="97514"/>
  </p:normalViewPr>
  <p:slideViewPr>
    <p:cSldViewPr>
      <p:cViewPr varScale="1">
        <p:scale>
          <a:sx n="38" d="100"/>
          <a:sy n="38" d="100"/>
        </p:scale>
        <p:origin x="936"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C1376CC9-D396-7D4F-A0E7-58C87219DBF1}" type="datetimeFigureOut">
              <a:rPr lang="en-US" smtClean="0"/>
              <a:t>12/8/2023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96A6D8E-A80D-1C45-844D-1E1AF359A2B1}" type="slidenum">
              <a:rPr lang="en-US" smtClean="0"/>
              <a:t>‹#›</a:t>
            </a:fld>
            <a:endParaRPr lang="en-US"/>
          </a:p>
        </p:txBody>
      </p:sp>
    </p:spTree>
    <p:extLst>
      <p:ext uri="{BB962C8B-B14F-4D97-AF65-F5344CB8AC3E}">
        <p14:creationId xmlns:p14="http://schemas.microsoft.com/office/powerpoint/2010/main" val="25060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9</a:t>
            </a:fld>
            <a:endParaRPr lang="en-US"/>
          </a:p>
        </p:txBody>
      </p:sp>
    </p:spTree>
    <p:extLst>
      <p:ext uri="{BB962C8B-B14F-4D97-AF65-F5344CB8AC3E}">
        <p14:creationId xmlns:p14="http://schemas.microsoft.com/office/powerpoint/2010/main" val="294736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39</a:t>
            </a:fld>
            <a:endParaRPr lang="en-US"/>
          </a:p>
        </p:txBody>
      </p:sp>
    </p:spTree>
    <p:extLst>
      <p:ext uri="{BB962C8B-B14F-4D97-AF65-F5344CB8AC3E}">
        <p14:creationId xmlns:p14="http://schemas.microsoft.com/office/powerpoint/2010/main" val="1800408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40</a:t>
            </a:fld>
            <a:endParaRPr lang="en-US"/>
          </a:p>
        </p:txBody>
      </p:sp>
    </p:spTree>
    <p:extLst>
      <p:ext uri="{BB962C8B-B14F-4D97-AF65-F5344CB8AC3E}">
        <p14:creationId xmlns:p14="http://schemas.microsoft.com/office/powerpoint/2010/main" val="2661456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41</a:t>
            </a:fld>
            <a:endParaRPr lang="en-US"/>
          </a:p>
        </p:txBody>
      </p:sp>
    </p:spTree>
    <p:extLst>
      <p:ext uri="{BB962C8B-B14F-4D97-AF65-F5344CB8AC3E}">
        <p14:creationId xmlns:p14="http://schemas.microsoft.com/office/powerpoint/2010/main" val="2987488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42</a:t>
            </a:fld>
            <a:endParaRPr lang="en-US"/>
          </a:p>
        </p:txBody>
      </p:sp>
    </p:spTree>
    <p:extLst>
      <p:ext uri="{BB962C8B-B14F-4D97-AF65-F5344CB8AC3E}">
        <p14:creationId xmlns:p14="http://schemas.microsoft.com/office/powerpoint/2010/main" val="2073773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43</a:t>
            </a:fld>
            <a:endParaRPr lang="en-US"/>
          </a:p>
        </p:txBody>
      </p:sp>
    </p:spTree>
    <p:extLst>
      <p:ext uri="{BB962C8B-B14F-4D97-AF65-F5344CB8AC3E}">
        <p14:creationId xmlns:p14="http://schemas.microsoft.com/office/powerpoint/2010/main" val="1216898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44</a:t>
            </a:fld>
            <a:endParaRPr lang="en-US"/>
          </a:p>
        </p:txBody>
      </p:sp>
    </p:spTree>
    <p:extLst>
      <p:ext uri="{BB962C8B-B14F-4D97-AF65-F5344CB8AC3E}">
        <p14:creationId xmlns:p14="http://schemas.microsoft.com/office/powerpoint/2010/main" val="325881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11</a:t>
            </a:fld>
            <a:endParaRPr lang="en-US"/>
          </a:p>
        </p:txBody>
      </p:sp>
    </p:spTree>
    <p:extLst>
      <p:ext uri="{BB962C8B-B14F-4D97-AF65-F5344CB8AC3E}">
        <p14:creationId xmlns:p14="http://schemas.microsoft.com/office/powerpoint/2010/main" val="1340788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12</a:t>
            </a:fld>
            <a:endParaRPr lang="en-US"/>
          </a:p>
        </p:txBody>
      </p:sp>
    </p:spTree>
    <p:extLst>
      <p:ext uri="{BB962C8B-B14F-4D97-AF65-F5344CB8AC3E}">
        <p14:creationId xmlns:p14="http://schemas.microsoft.com/office/powerpoint/2010/main" val="396008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13</a:t>
            </a:fld>
            <a:endParaRPr lang="en-US"/>
          </a:p>
        </p:txBody>
      </p:sp>
    </p:spTree>
    <p:extLst>
      <p:ext uri="{BB962C8B-B14F-4D97-AF65-F5344CB8AC3E}">
        <p14:creationId xmlns:p14="http://schemas.microsoft.com/office/powerpoint/2010/main" val="1719326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14</a:t>
            </a:fld>
            <a:endParaRPr lang="en-US"/>
          </a:p>
        </p:txBody>
      </p:sp>
    </p:spTree>
    <p:extLst>
      <p:ext uri="{BB962C8B-B14F-4D97-AF65-F5344CB8AC3E}">
        <p14:creationId xmlns:p14="http://schemas.microsoft.com/office/powerpoint/2010/main" val="4281825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16</a:t>
            </a:fld>
            <a:endParaRPr lang="en-US"/>
          </a:p>
        </p:txBody>
      </p:sp>
    </p:spTree>
    <p:extLst>
      <p:ext uri="{BB962C8B-B14F-4D97-AF65-F5344CB8AC3E}">
        <p14:creationId xmlns:p14="http://schemas.microsoft.com/office/powerpoint/2010/main" val="2251520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20</a:t>
            </a:fld>
            <a:endParaRPr lang="en-US"/>
          </a:p>
        </p:txBody>
      </p:sp>
    </p:spTree>
    <p:extLst>
      <p:ext uri="{BB962C8B-B14F-4D97-AF65-F5344CB8AC3E}">
        <p14:creationId xmlns:p14="http://schemas.microsoft.com/office/powerpoint/2010/main" val="921704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21</a:t>
            </a:fld>
            <a:endParaRPr lang="en-US"/>
          </a:p>
        </p:txBody>
      </p:sp>
    </p:spTree>
    <p:extLst>
      <p:ext uri="{BB962C8B-B14F-4D97-AF65-F5344CB8AC3E}">
        <p14:creationId xmlns:p14="http://schemas.microsoft.com/office/powerpoint/2010/main" val="2052316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24</a:t>
            </a:fld>
            <a:endParaRPr lang="en-US"/>
          </a:p>
        </p:txBody>
      </p:sp>
    </p:spTree>
    <p:extLst>
      <p:ext uri="{BB962C8B-B14F-4D97-AF65-F5344CB8AC3E}">
        <p14:creationId xmlns:p14="http://schemas.microsoft.com/office/powerpoint/2010/main" val="344180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5316" y="785316"/>
            <a:ext cx="154940" cy="86423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p:txBody>
          <a:bodyPr lIns="0" tIns="0" rIns="0" bIns="0"/>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895" y="924748"/>
            <a:ext cx="3810635" cy="1872614"/>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a:xfrm>
            <a:off x="1514895" y="4856326"/>
            <a:ext cx="9519920" cy="5800725"/>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lose-up of a car engine&#10;&#10;Description automatically generated">
            <a:extLst>
              <a:ext uri="{FF2B5EF4-FFF2-40B4-BE49-F238E27FC236}">
                <a16:creationId xmlns:a16="http://schemas.microsoft.com/office/drawing/2014/main" id="{0336D8A7-4813-CD47-FB38-4375D250D2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96"/>
            <a:ext cx="20104811" cy="11308953"/>
          </a:xfrm>
          <a:prstGeom prst="rect">
            <a:avLst/>
          </a:prstGeom>
        </p:spPr>
      </p:pic>
      <p:sp>
        <p:nvSpPr>
          <p:cNvPr id="4" name="TextBox 3">
            <a:extLst>
              <a:ext uri="{FF2B5EF4-FFF2-40B4-BE49-F238E27FC236}">
                <a16:creationId xmlns:a16="http://schemas.microsoft.com/office/drawing/2014/main" id="{3FE56CA0-CEE2-F286-7A6E-A09A2F127E58}"/>
              </a:ext>
            </a:extLst>
          </p:cNvPr>
          <p:cNvSpPr txBox="1"/>
          <p:nvPr/>
        </p:nvSpPr>
        <p:spPr>
          <a:xfrm>
            <a:off x="831850" y="3906064"/>
            <a:ext cx="10896600" cy="2739211"/>
          </a:xfrm>
          <a:prstGeom prst="rect">
            <a:avLst/>
          </a:prstGeom>
          <a:noFill/>
        </p:spPr>
        <p:txBody>
          <a:bodyPr wrap="square" rtlCol="0">
            <a:spAutoFit/>
          </a:bodyPr>
          <a:lstStyle/>
          <a:p>
            <a:r>
              <a:rPr lang="en-GB" sz="9600" b="1" dirty="0">
                <a:solidFill>
                  <a:srgbClr val="FEFEFE"/>
                </a:solidFill>
                <a:effectLst/>
                <a:latin typeface="Arial" panose="020B0604020202020204" pitchFamily="34" charset="0"/>
                <a:cs typeface="Arial" panose="020B0604020202020204" pitchFamily="34" charset="0"/>
              </a:rPr>
              <a:t>Invest in UK R&amp;D</a:t>
            </a:r>
          </a:p>
          <a:p>
            <a:r>
              <a:rPr lang="en-GB" sz="3800" dirty="0">
                <a:solidFill>
                  <a:srgbClr val="FEFEFE"/>
                </a:solidFill>
                <a:effectLst/>
                <a:latin typeface="Arial" panose="020B0604020202020204" pitchFamily="34" charset="0"/>
                <a:cs typeface="Arial" panose="020B0604020202020204" pitchFamily="34" charset="0"/>
              </a:rPr>
              <a:t>Universities and transport </a:t>
            </a:r>
            <a:br>
              <a:rPr lang="en-GB" sz="3800" dirty="0">
                <a:solidFill>
                  <a:srgbClr val="FEFEFE"/>
                </a:solidFill>
                <a:effectLst/>
                <a:latin typeface="Arial" panose="020B0604020202020204" pitchFamily="34" charset="0"/>
                <a:cs typeface="Arial" panose="020B0604020202020204" pitchFamily="34" charset="0"/>
              </a:rPr>
            </a:br>
            <a:r>
              <a:rPr lang="en-GB" sz="3800" dirty="0">
                <a:solidFill>
                  <a:srgbClr val="FEFEFE"/>
                </a:solidFill>
                <a:effectLst/>
                <a:latin typeface="Arial" panose="020B0604020202020204" pitchFamily="34" charset="0"/>
                <a:cs typeface="Arial" panose="020B0604020202020204" pitchFamily="34" charset="0"/>
              </a:rPr>
              <a:t>technology in the Midlands</a:t>
            </a:r>
          </a:p>
        </p:txBody>
      </p:sp>
      <p:sp>
        <p:nvSpPr>
          <p:cNvPr id="5" name="TextBox 4">
            <a:extLst>
              <a:ext uri="{FF2B5EF4-FFF2-40B4-BE49-F238E27FC236}">
                <a16:creationId xmlns:a16="http://schemas.microsoft.com/office/drawing/2014/main" id="{CC9026C2-E148-52FB-9284-D8D9D389AA6D}"/>
              </a:ext>
            </a:extLst>
          </p:cNvPr>
          <p:cNvSpPr txBox="1"/>
          <p:nvPr/>
        </p:nvSpPr>
        <p:spPr>
          <a:xfrm>
            <a:off x="831850" y="891197"/>
            <a:ext cx="8839200" cy="584775"/>
          </a:xfrm>
          <a:prstGeom prst="rect">
            <a:avLst/>
          </a:prstGeom>
          <a:noFill/>
        </p:spPr>
        <p:txBody>
          <a:bodyPr wrap="square" rtlCol="0">
            <a:spAutoFit/>
          </a:bodyPr>
          <a:lstStyle/>
          <a:p>
            <a:r>
              <a:rPr lang="en-GB" sz="3200" b="1" dirty="0">
                <a:solidFill>
                  <a:srgbClr val="FEFEFE"/>
                </a:solidFill>
                <a:effectLst/>
                <a:latin typeface="Arial" panose="020B0604020202020204" pitchFamily="34" charset="0"/>
                <a:cs typeface="Arial" panose="020B0604020202020204" pitchFamily="34" charset="0"/>
              </a:rPr>
              <a:t>Prospectus</a:t>
            </a:r>
            <a:endParaRPr lang="en-GB" sz="3200" dirty="0">
              <a:solidFill>
                <a:srgbClr val="FEFEFE"/>
              </a:solidFill>
              <a:effectLst/>
              <a:latin typeface="Arial" panose="020B0604020202020204" pitchFamily="34" charset="0"/>
              <a:cs typeface="Arial" panose="020B0604020202020204" pitchFamily="34" charset="0"/>
            </a:endParaRPr>
          </a:p>
        </p:txBody>
      </p:sp>
      <p:pic>
        <p:nvPicPr>
          <p:cNvPr id="11" name="Picture 10" descr="A logo with white text&#10;&#10;Description automatically generated">
            <a:extLst>
              <a:ext uri="{FF2B5EF4-FFF2-40B4-BE49-F238E27FC236}">
                <a16:creationId xmlns:a16="http://schemas.microsoft.com/office/drawing/2014/main" id="{49D9736F-CB5F-EC31-D006-DBEEC35EFB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12" name="Picture 11" descr="A blue sign with white text&#10;&#10;Description automatically generated">
            <a:extLst>
              <a:ext uri="{FF2B5EF4-FFF2-40B4-BE49-F238E27FC236}">
                <a16:creationId xmlns:a16="http://schemas.microsoft.com/office/drawing/2014/main" id="{D1F32FC3-726E-2ADB-FCBB-E9C229F1B65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75F61145-2E4A-DA46-C3F1-AF66EEB26BE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pointing at a screen&#10;&#10;Description automatically generated">
            <a:extLst>
              <a:ext uri="{FF2B5EF4-FFF2-40B4-BE49-F238E27FC236}">
                <a16:creationId xmlns:a16="http://schemas.microsoft.com/office/drawing/2014/main" id="{C5509CAD-E0B6-2956-1A80-795B6803247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279650" y="4359275"/>
            <a:ext cx="67056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FEFEFE"/>
                </a:solidFill>
                <a:effectLst/>
                <a:latin typeface="Arial" panose="020B0604020202020204" pitchFamily="34" charset="0"/>
                <a:cs typeface="Arial" panose="020B0604020202020204" pitchFamily="34" charset="0"/>
              </a:rPr>
              <a:t>Enablers of research and development in transport technology</a:t>
            </a:r>
            <a:endParaRPr lang="en-GB" sz="48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1749004" y="4359275"/>
            <a:ext cx="152400" cy="24177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90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lose-up of several metal cubes&#10;&#10;Description automatically generated">
            <a:extLst>
              <a:ext uri="{FF2B5EF4-FFF2-40B4-BE49-F238E27FC236}">
                <a16:creationId xmlns:a16="http://schemas.microsoft.com/office/drawing/2014/main" id="{3D9375F1-0DF8-3CBC-2A2D-A1E8BFAA38D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Advanced manufacturing</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019799"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is renowned for advanced manufacturing, building on more than a century of innovation and invention from world-beating companies across the automotive, aerospace and rail sectors. This foundation of technical knowledge brings expertise from across the globe to live and work in the Midlands, and is continuing to shape the future of travel, transport and mobility. The Midlands provides 15% of the UK’s total manufacturing output, while generating £36bn in GVA. </a:t>
            </a:r>
          </a:p>
        </p:txBody>
      </p:sp>
      <p:sp>
        <p:nvSpPr>
          <p:cNvPr id="14" name="object 2">
            <a:extLst>
              <a:ext uri="{FF2B5EF4-FFF2-40B4-BE49-F238E27FC236}">
                <a16:creationId xmlns:a16="http://schemas.microsoft.com/office/drawing/2014/main" id="{DF47C654-D857-4BAC-9807-D4500510E579}"/>
              </a:ext>
            </a:extLst>
          </p:cNvPr>
          <p:cNvSpPr/>
          <p:nvPr/>
        </p:nvSpPr>
        <p:spPr>
          <a:xfrm>
            <a:off x="9629232" y="2682874"/>
            <a:ext cx="154940" cy="3710081"/>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952542" y="2682875"/>
            <a:ext cx="4386240" cy="1728880"/>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FFFFF"/>
                </a:solidFill>
                <a:effectLst/>
                <a:latin typeface="Arial" panose="020B0604020202020204" pitchFamily="34" charset="0"/>
                <a:cs typeface="Arial" panose="020B0604020202020204" pitchFamily="34" charset="0"/>
              </a:rPr>
              <a:t>The Midlands is home to </a:t>
            </a:r>
          </a:p>
          <a:p>
            <a:r>
              <a:rPr lang="en-GB" sz="3200" b="1" dirty="0">
                <a:solidFill>
                  <a:srgbClr val="FFFFFF"/>
                </a:solidFill>
                <a:effectLst/>
                <a:latin typeface="Arial" panose="020B0604020202020204" pitchFamily="34" charset="0"/>
                <a:cs typeface="Arial" panose="020B0604020202020204" pitchFamily="34" charset="0"/>
              </a:rPr>
              <a:t>21% of all UK manufacturing.</a:t>
            </a:r>
            <a:endParaRPr lang="en-GB" sz="3200" dirty="0">
              <a:solidFill>
                <a:srgbClr val="FFFFFF"/>
              </a:solidFill>
              <a:effectLst/>
              <a:latin typeface="Arial" panose="020B0604020202020204" pitchFamily="34" charset="0"/>
              <a:cs typeface="Arial" panose="020B0604020202020204" pitchFamily="34" charset="0"/>
            </a:endParaRPr>
          </a:p>
        </p:txBody>
      </p:sp>
      <p:sp>
        <p:nvSpPr>
          <p:cNvPr id="16" name="object 3">
            <a:extLst>
              <a:ext uri="{FF2B5EF4-FFF2-40B4-BE49-F238E27FC236}">
                <a16:creationId xmlns:a16="http://schemas.microsoft.com/office/drawing/2014/main" id="{BE477650-7ED3-66D1-F8C9-6B6014CEE0C5}"/>
              </a:ext>
            </a:extLst>
          </p:cNvPr>
          <p:cNvSpPr txBox="1"/>
          <p:nvPr/>
        </p:nvSpPr>
        <p:spPr>
          <a:xfrm>
            <a:off x="14547850" y="2682875"/>
            <a:ext cx="4386240" cy="1728880"/>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20% of the UK manufacturing </a:t>
            </a:r>
            <a:r>
              <a:rPr lang="en-GB" sz="2000" dirty="0">
                <a:solidFill>
                  <a:srgbClr val="FEFEFE"/>
                </a:solidFill>
                <a:effectLst/>
                <a:latin typeface="Arial" panose="020B0604020202020204" pitchFamily="34" charset="0"/>
                <a:cs typeface="Arial" panose="020B0604020202020204" pitchFamily="34" charset="0"/>
              </a:rPr>
              <a:t>workforce works in the Midlands.</a:t>
            </a:r>
          </a:p>
        </p:txBody>
      </p:sp>
      <p:sp>
        <p:nvSpPr>
          <p:cNvPr id="20" name="object 3">
            <a:extLst>
              <a:ext uri="{FF2B5EF4-FFF2-40B4-BE49-F238E27FC236}">
                <a16:creationId xmlns:a16="http://schemas.microsoft.com/office/drawing/2014/main" id="{2B7F19CA-327F-54E2-FA95-AF52B6B44CE5}"/>
              </a:ext>
            </a:extLst>
          </p:cNvPr>
          <p:cNvSpPr txBox="1"/>
          <p:nvPr/>
        </p:nvSpPr>
        <p:spPr>
          <a:xfrm>
            <a:off x="14547850" y="4664075"/>
            <a:ext cx="4386240" cy="345242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WMG generated over £110m of income in 2021,</a:t>
            </a:r>
            <a:r>
              <a:rPr lang="en-GB" sz="3200" dirty="0">
                <a:solidFill>
                  <a:srgbClr val="FEFEFE"/>
                </a:solidFill>
                <a:effectLst/>
                <a:latin typeface="Arial" panose="020B0604020202020204" pitchFamily="34" charset="0"/>
                <a:cs typeface="Arial" panose="020B0604020202020204" pitchFamily="34" charset="0"/>
              </a:rPr>
              <a:t> </a:t>
            </a:r>
            <a:br>
              <a:rPr lang="en-GB" sz="32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and the group played a pivotal role in supporting the NHS – producing 13,000 ventilators to help those seriously ill with COVID.</a:t>
            </a:r>
          </a:p>
        </p:txBody>
      </p:sp>
      <p:sp>
        <p:nvSpPr>
          <p:cNvPr id="2" name="object 3">
            <a:extLst>
              <a:ext uri="{FF2B5EF4-FFF2-40B4-BE49-F238E27FC236}">
                <a16:creationId xmlns:a16="http://schemas.microsoft.com/office/drawing/2014/main" id="{9A38988D-3596-5F7B-8A04-A4BD83E0A690}"/>
              </a:ext>
            </a:extLst>
          </p:cNvPr>
          <p:cNvSpPr txBox="1"/>
          <p:nvPr/>
        </p:nvSpPr>
        <p:spPr>
          <a:xfrm>
            <a:off x="9952542" y="4664075"/>
            <a:ext cx="4386240" cy="1728880"/>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There was £36bn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in GVA generated</a:t>
            </a:r>
            <a:r>
              <a:rPr lang="en-GB" sz="3200" dirty="0">
                <a:solidFill>
                  <a:srgbClr val="FEFEFE"/>
                </a:solidFill>
                <a:effectLst/>
                <a:latin typeface="Arial" panose="020B0604020202020204" pitchFamily="34" charset="0"/>
                <a:cs typeface="Arial" panose="020B0604020202020204" pitchFamily="34" charset="0"/>
              </a:rPr>
              <a:t> </a:t>
            </a:r>
            <a:r>
              <a:rPr lang="en-GB" sz="2000" dirty="0">
                <a:solidFill>
                  <a:srgbClr val="FEFEFE"/>
                </a:solidFill>
                <a:effectLst/>
                <a:latin typeface="Arial" panose="020B0604020202020204" pitchFamily="34" charset="0"/>
                <a:cs typeface="Arial" panose="020B0604020202020204" pitchFamily="34" charset="0"/>
              </a:rPr>
              <a:t>from manufacturing in the region.</a:t>
            </a:r>
          </a:p>
        </p:txBody>
      </p:sp>
    </p:spTree>
    <p:extLst>
      <p:ext uri="{BB962C8B-B14F-4D97-AF65-F5344CB8AC3E}">
        <p14:creationId xmlns:p14="http://schemas.microsoft.com/office/powerpoint/2010/main" val="3156829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large factory in the middle of a city&#10;&#10;Description automatically generated">
            <a:extLst>
              <a:ext uri="{FF2B5EF4-FFF2-40B4-BE49-F238E27FC236}">
                <a16:creationId xmlns:a16="http://schemas.microsoft.com/office/drawing/2014/main" id="{B755D58E-BB6B-6E77-20A9-83D9E781CB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100520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7315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Electrification, energy generation and storage</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8629012"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low carbon economy is worth £12 billion and growing. The Midlands hosts a number of research centres dedicated to driving the transition to a low carbon economy. The UK Battery Industrialisation Centre (UKBIC), located in Coventry, is the national battery manufacturing scale-up facility. UKBIC is a £130 million, 20,000m</a:t>
            </a:r>
            <a:r>
              <a:rPr lang="en-GB" sz="3200" baseline="30000" dirty="0">
                <a:solidFill>
                  <a:schemeClr val="bg1"/>
                </a:solidFill>
                <a:effectLst/>
                <a:latin typeface="Arial" panose="020B0604020202020204" pitchFamily="34" charset="0"/>
                <a:cs typeface="Arial" panose="020B0604020202020204" pitchFamily="34" charset="0"/>
              </a:rPr>
              <a:t>2</a:t>
            </a:r>
            <a:r>
              <a:rPr lang="en-GB" sz="3200" dirty="0">
                <a:solidFill>
                  <a:schemeClr val="bg1"/>
                </a:solidFill>
                <a:effectLst/>
                <a:latin typeface="Arial" panose="020B0604020202020204" pitchFamily="34" charset="0"/>
                <a:cs typeface="Arial" panose="020B0604020202020204" pitchFamily="34" charset="0"/>
              </a:rPr>
              <a:t> pioneering facility, which provides the missing link between battery technology at laboratory or prototype scale, through to successful mass production. UKBIC is a key part of the Faraday Battery Challenge, a UK Government programme to fast-track the development of cost-effective, high-performance, durable, safe, low-weight and recyclable batteries. </a:t>
            </a:r>
          </a:p>
        </p:txBody>
      </p:sp>
      <p:sp>
        <p:nvSpPr>
          <p:cNvPr id="14" name="object 2">
            <a:extLst>
              <a:ext uri="{FF2B5EF4-FFF2-40B4-BE49-F238E27FC236}">
                <a16:creationId xmlns:a16="http://schemas.microsoft.com/office/drawing/2014/main" id="{DF47C654-D857-4BAC-9807-D4500510E579}"/>
              </a:ext>
            </a:extLst>
          </p:cNvPr>
          <p:cNvSpPr/>
          <p:nvPr/>
        </p:nvSpPr>
        <p:spPr>
          <a:xfrm>
            <a:off x="10419651" y="2682874"/>
            <a:ext cx="154940" cy="577938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0742961" y="2682875"/>
            <a:ext cx="4386240" cy="2529099"/>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UK’s largest windfarm is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in the East Midlands, providing </a:t>
            </a:r>
            <a:br>
              <a:rPr lang="en-GB" sz="20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18% of UK renewables capacity.</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16" name="object 3">
            <a:extLst>
              <a:ext uri="{FF2B5EF4-FFF2-40B4-BE49-F238E27FC236}">
                <a16:creationId xmlns:a16="http://schemas.microsoft.com/office/drawing/2014/main" id="{BE477650-7ED3-66D1-F8C9-6B6014CEE0C5}"/>
              </a:ext>
            </a:extLst>
          </p:cNvPr>
          <p:cNvSpPr txBox="1"/>
          <p:nvPr/>
        </p:nvSpPr>
        <p:spPr>
          <a:xfrm>
            <a:off x="15338269" y="2682875"/>
            <a:ext cx="4386240" cy="2036657"/>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30% of renewable electricity generated in the Midlands </a:t>
            </a:r>
            <a:r>
              <a:rPr lang="en-GB" sz="3200" b="1" dirty="0">
                <a:solidFill>
                  <a:srgbClr val="FEFEFE"/>
                </a:solidFill>
                <a:effectLst/>
                <a:latin typeface="Arial" panose="020B0604020202020204" pitchFamily="34" charset="0"/>
                <a:cs typeface="Arial" panose="020B0604020202020204" pitchFamily="34" charset="0"/>
              </a:rPr>
              <a:t>comes from wind, and 25% from solar.</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20" name="object 3">
            <a:extLst>
              <a:ext uri="{FF2B5EF4-FFF2-40B4-BE49-F238E27FC236}">
                <a16:creationId xmlns:a16="http://schemas.microsoft.com/office/drawing/2014/main" id="{2B7F19CA-327F-54E2-FA95-AF52B6B44CE5}"/>
              </a:ext>
            </a:extLst>
          </p:cNvPr>
          <p:cNvSpPr txBox="1"/>
          <p:nvPr/>
        </p:nvSpPr>
        <p:spPr>
          <a:xfrm>
            <a:off x="15338269" y="5036072"/>
            <a:ext cx="4386240" cy="2713765"/>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 UK Battery Industrialisation Centre is a £130m, 20,000m</a:t>
            </a:r>
            <a:r>
              <a:rPr lang="en-GB" sz="3200" b="1" baseline="30000" dirty="0">
                <a:solidFill>
                  <a:srgbClr val="FEFEFE"/>
                </a:solidFill>
                <a:effectLst/>
                <a:latin typeface="Arial" panose="020B0604020202020204" pitchFamily="34" charset="0"/>
                <a:cs typeface="Arial" panose="020B0604020202020204" pitchFamily="34" charset="0"/>
              </a:rPr>
              <a:t>2</a:t>
            </a:r>
            <a:r>
              <a:rPr lang="en-GB" sz="3200" b="1" dirty="0">
                <a:solidFill>
                  <a:srgbClr val="FEFEFE"/>
                </a:solidFill>
                <a:effectLst/>
                <a:latin typeface="Arial" panose="020B0604020202020204" pitchFamily="34" charset="0"/>
                <a:cs typeface="Arial" panose="020B0604020202020204" pitchFamily="34" charset="0"/>
              </a:rPr>
              <a:t> </a:t>
            </a:r>
            <a:r>
              <a:rPr lang="en-GB" sz="2000" dirty="0">
                <a:solidFill>
                  <a:srgbClr val="FEFEFE"/>
                </a:solidFill>
                <a:effectLst/>
                <a:latin typeface="Arial" panose="020B0604020202020204" pitchFamily="34" charset="0"/>
                <a:cs typeface="Arial" panose="020B0604020202020204" pitchFamily="34" charset="0"/>
              </a:rPr>
              <a:t>facility supporting battery manufacturing in the UK.</a:t>
            </a:r>
          </a:p>
        </p:txBody>
      </p:sp>
      <p:sp>
        <p:nvSpPr>
          <p:cNvPr id="2" name="object 3">
            <a:extLst>
              <a:ext uri="{FF2B5EF4-FFF2-40B4-BE49-F238E27FC236}">
                <a16:creationId xmlns:a16="http://schemas.microsoft.com/office/drawing/2014/main" id="{9A38988D-3596-5F7B-8A04-A4BD83E0A690}"/>
              </a:ext>
            </a:extLst>
          </p:cNvPr>
          <p:cNvSpPr txBox="1"/>
          <p:nvPr/>
        </p:nvSpPr>
        <p:spPr>
          <a:xfrm>
            <a:off x="10742961" y="5502275"/>
            <a:ext cx="4386240" cy="2959987"/>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Energy Research Accelerator has delivered over </a:t>
            </a:r>
            <a:br>
              <a:rPr lang="en-GB" sz="32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£110m in industrial co-investment</a:t>
            </a:r>
            <a:r>
              <a:rPr lang="en-GB" sz="3200" dirty="0">
                <a:solidFill>
                  <a:srgbClr val="FEFEFE"/>
                </a:solidFill>
                <a:effectLst/>
                <a:latin typeface="Arial" panose="020B0604020202020204" pitchFamily="34" charset="0"/>
                <a:cs typeface="Arial" panose="020B0604020202020204" pitchFamily="34" charset="0"/>
              </a:rPr>
              <a:t>, </a:t>
            </a:r>
            <a:r>
              <a:rPr lang="en-GB" sz="2000" dirty="0">
                <a:solidFill>
                  <a:srgbClr val="FEFEFE"/>
                </a:solidFill>
                <a:effectLst/>
                <a:latin typeface="Arial" panose="020B0604020202020204" pitchFamily="34" charset="0"/>
                <a:cs typeface="Arial" panose="020B0604020202020204" pitchFamily="34" charset="0"/>
              </a:rPr>
              <a:t>supporting product development and large-scale demonstrator projects.</a:t>
            </a:r>
          </a:p>
        </p:txBody>
      </p:sp>
    </p:spTree>
    <p:extLst>
      <p:ext uri="{BB962C8B-B14F-4D97-AF65-F5344CB8AC3E}">
        <p14:creationId xmlns:p14="http://schemas.microsoft.com/office/powerpoint/2010/main" val="806051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train track with a box on it&#10;&#10;Description automatically generated">
            <a:extLst>
              <a:ext uri="{FF2B5EF4-FFF2-40B4-BE49-F238E27FC236}">
                <a16:creationId xmlns:a16="http://schemas.microsoft.com/office/drawing/2014/main" id="{ADFDFD50-8F05-BBAA-408A-DFAEE5ED1C2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Digital and Artificial Intelligence</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248400" cy="698652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is recognised as a centre of excellence in digital innovation, with the sector employing nearly 129,000 people, in 20,000 firms, and generating just over £9.5bn in GVA. Over 96% of premises in the Midlands have access to superfast broadband – facilitating the use of digital technology and Artificial Intelligence (AI) to support innovation clusters of transport technology expertise, invention and talent.</a:t>
            </a:r>
          </a:p>
        </p:txBody>
      </p:sp>
      <p:sp>
        <p:nvSpPr>
          <p:cNvPr id="14" name="object 2">
            <a:extLst>
              <a:ext uri="{FF2B5EF4-FFF2-40B4-BE49-F238E27FC236}">
                <a16:creationId xmlns:a16="http://schemas.microsoft.com/office/drawing/2014/main" id="{DF47C654-D857-4BAC-9807-D4500510E579}"/>
              </a:ext>
            </a:extLst>
          </p:cNvPr>
          <p:cNvSpPr/>
          <p:nvPr/>
        </p:nvSpPr>
        <p:spPr>
          <a:xfrm>
            <a:off x="9500140" y="2682874"/>
            <a:ext cx="154940" cy="461749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823450" y="2682875"/>
            <a:ext cx="4386240" cy="2344433"/>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connected and self-driving vehicle technologies industry is estimated to be worth </a:t>
            </a:r>
            <a:br>
              <a:rPr lang="en-GB" sz="20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£52bn nationally by 2035.</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16" name="object 3">
            <a:extLst>
              <a:ext uri="{FF2B5EF4-FFF2-40B4-BE49-F238E27FC236}">
                <a16:creationId xmlns:a16="http://schemas.microsoft.com/office/drawing/2014/main" id="{BE477650-7ED3-66D1-F8C9-6B6014CEE0C5}"/>
              </a:ext>
            </a:extLst>
          </p:cNvPr>
          <p:cNvSpPr txBox="1"/>
          <p:nvPr/>
        </p:nvSpPr>
        <p:spPr>
          <a:xfrm>
            <a:off x="14418758" y="2682875"/>
            <a:ext cx="4386240" cy="1728880"/>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West Midlands has </a:t>
            </a:r>
            <a:br>
              <a:rPr lang="en-GB" sz="32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more AI businesses than Cambridge.</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20" name="object 3">
            <a:extLst>
              <a:ext uri="{FF2B5EF4-FFF2-40B4-BE49-F238E27FC236}">
                <a16:creationId xmlns:a16="http://schemas.microsoft.com/office/drawing/2014/main" id="{2B7F19CA-327F-54E2-FA95-AF52B6B44CE5}"/>
              </a:ext>
            </a:extLst>
          </p:cNvPr>
          <p:cNvSpPr txBox="1"/>
          <p:nvPr/>
        </p:nvSpPr>
        <p:spPr>
          <a:xfrm>
            <a:off x="14418758" y="4664075"/>
            <a:ext cx="4386240" cy="2036657"/>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digital sector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employs nearly </a:t>
            </a:r>
            <a:br>
              <a:rPr lang="en-GB" sz="32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129,000 in the region.</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A38988D-3596-5F7B-8A04-A4BD83E0A690}"/>
              </a:ext>
            </a:extLst>
          </p:cNvPr>
          <p:cNvSpPr txBox="1"/>
          <p:nvPr/>
        </p:nvSpPr>
        <p:spPr>
          <a:xfrm>
            <a:off x="9823450" y="5263714"/>
            <a:ext cx="4386240" cy="2036657"/>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Over 96% of businesses</a:t>
            </a:r>
            <a:r>
              <a:rPr lang="en-GB" sz="3200" dirty="0">
                <a:solidFill>
                  <a:srgbClr val="FEFEFE"/>
                </a:solidFill>
                <a:effectLst/>
                <a:latin typeface="Arial" panose="020B0604020202020204" pitchFamily="34" charset="0"/>
                <a:cs typeface="Arial" panose="020B0604020202020204" pitchFamily="34" charset="0"/>
              </a:rPr>
              <a:t> </a:t>
            </a:r>
            <a:r>
              <a:rPr lang="en-GB" sz="2000" dirty="0">
                <a:solidFill>
                  <a:srgbClr val="FEFEFE"/>
                </a:solidFill>
                <a:effectLst/>
                <a:latin typeface="Arial" panose="020B0604020202020204" pitchFamily="34" charset="0"/>
                <a:cs typeface="Arial" panose="020B0604020202020204" pitchFamily="34" charset="0"/>
              </a:rPr>
              <a:t>in the Midlands have access to superfast broadband.</a:t>
            </a:r>
          </a:p>
        </p:txBody>
      </p:sp>
    </p:spTree>
    <p:extLst>
      <p:ext uri="{BB962C8B-B14F-4D97-AF65-F5344CB8AC3E}">
        <p14:creationId xmlns:p14="http://schemas.microsoft.com/office/powerpoint/2010/main" val="207281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Propulsion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876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89139"/>
            <a:ext cx="5867400"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Propulsion innovation in the transport sector focuses on developing advanced technologies to propel vehicles efficiently and sustainably.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It encompasses a range of solutions aimed at reducing emissions, increasing energy efficiency, and improving overall performance. </a:t>
            </a:r>
          </a:p>
        </p:txBody>
      </p:sp>
      <p:sp>
        <p:nvSpPr>
          <p:cNvPr id="3" name="object 3">
            <a:extLst>
              <a:ext uri="{FF2B5EF4-FFF2-40B4-BE49-F238E27FC236}">
                <a16:creationId xmlns:a16="http://schemas.microsoft.com/office/drawing/2014/main" id="{BE9D0B87-F250-A032-B087-D1BCAEBF98DF}"/>
              </a:ext>
            </a:extLst>
          </p:cNvPr>
          <p:cNvSpPr txBox="1">
            <a:spLocks/>
          </p:cNvSpPr>
          <p:nvPr/>
        </p:nvSpPr>
        <p:spPr>
          <a:xfrm>
            <a:off x="8742746" y="625475"/>
            <a:ext cx="5943599" cy="594393"/>
          </a:xfrm>
          <a:prstGeom prst="rect">
            <a:avLst/>
          </a:prstGeom>
        </p:spPr>
        <p:txBody>
          <a:bodyPr vert="horz" wrap="square" lIns="0" tIns="100965" rIns="0" bIns="0" rtlCol="0">
            <a:spAutoFit/>
          </a:bodyPr>
          <a:lstStyle>
            <a:lvl1pPr>
              <a:defRPr>
                <a:latin typeface="+mj-lt"/>
                <a:ea typeface="+mj-ea"/>
                <a:cs typeface="+mj-cs"/>
              </a:defRPr>
            </a:lvl1pPr>
          </a:lstStyle>
          <a:p>
            <a:r>
              <a:rPr lang="en-GB" sz="3200" dirty="0">
                <a:solidFill>
                  <a:srgbClr val="00005B"/>
                </a:solidFill>
                <a:effectLst/>
                <a:latin typeface="Euclid Flex B" panose="020B0504000000000000" pitchFamily="34" charset="77"/>
              </a:rPr>
              <a:t>The APC, since 2013 has:</a:t>
            </a:r>
          </a:p>
        </p:txBody>
      </p:sp>
      <p:sp>
        <p:nvSpPr>
          <p:cNvPr id="5" name="object 12">
            <a:extLst>
              <a:ext uri="{FF2B5EF4-FFF2-40B4-BE49-F238E27FC236}">
                <a16:creationId xmlns:a16="http://schemas.microsoft.com/office/drawing/2014/main" id="{2F90FF28-1686-4862-EC66-C22AF4A1DA00}"/>
              </a:ext>
            </a:extLst>
          </p:cNvPr>
          <p:cNvSpPr/>
          <p:nvPr/>
        </p:nvSpPr>
        <p:spPr>
          <a:xfrm>
            <a:off x="8237156" y="587408"/>
            <a:ext cx="152400" cy="876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2" name="object 3">
            <a:extLst>
              <a:ext uri="{FF2B5EF4-FFF2-40B4-BE49-F238E27FC236}">
                <a16:creationId xmlns:a16="http://schemas.microsoft.com/office/drawing/2014/main" id="{7804F26C-5329-41AE-DEE4-9565557C7085}"/>
              </a:ext>
            </a:extLst>
          </p:cNvPr>
          <p:cNvSpPr txBox="1"/>
          <p:nvPr/>
        </p:nvSpPr>
        <p:spPr>
          <a:xfrm>
            <a:off x="8237156" y="1844675"/>
            <a:ext cx="5181600" cy="1739590"/>
          </a:xfrm>
          <a:prstGeom prst="rect">
            <a:avLst/>
          </a:prstGeom>
          <a:solidFill>
            <a:srgbClr val="71CAF2">
              <a:alpha val="50000"/>
            </a:srgbClr>
          </a:solidFill>
        </p:spPr>
        <p:txBody>
          <a:bodyPr vert="horz" wrap="square" lIns="251999" tIns="216000" rIns="251999" bIns="216000" rtlCol="0">
            <a:noAutofit/>
          </a:bodyPr>
          <a:lstStyle/>
          <a:p>
            <a:r>
              <a:rPr lang="en-GB" sz="2000" dirty="0">
                <a:solidFill>
                  <a:srgbClr val="00005B"/>
                </a:solidFill>
                <a:effectLst/>
                <a:latin typeface="Arial" panose="020B0604020202020204" pitchFamily="34" charset="0"/>
                <a:cs typeface="Arial" panose="020B0604020202020204" pitchFamily="34" charset="0"/>
              </a:rPr>
              <a:t>Facilitated </a:t>
            </a:r>
          </a:p>
          <a:p>
            <a:r>
              <a:rPr lang="en-GB" sz="3200" b="1" dirty="0">
                <a:solidFill>
                  <a:srgbClr val="00005B"/>
                </a:solidFill>
                <a:effectLst/>
                <a:latin typeface="Arial" panose="020B0604020202020204" pitchFamily="34" charset="0"/>
                <a:cs typeface="Arial" panose="020B0604020202020204" pitchFamily="34" charset="0"/>
              </a:rPr>
              <a:t>£1.3bn</a:t>
            </a:r>
            <a:r>
              <a:rPr lang="en-GB" sz="3200" dirty="0">
                <a:solidFill>
                  <a:srgbClr val="00005B"/>
                </a:solidFill>
                <a:effectLst/>
                <a:latin typeface="Arial" panose="020B0604020202020204" pitchFamily="34" charset="0"/>
                <a:cs typeface="Arial" panose="020B0604020202020204" pitchFamily="34" charset="0"/>
              </a:rPr>
              <a:t> </a:t>
            </a:r>
          </a:p>
          <a:p>
            <a:r>
              <a:rPr lang="en-GB" sz="2000" dirty="0">
                <a:solidFill>
                  <a:srgbClr val="00005B"/>
                </a:solidFill>
                <a:effectLst/>
                <a:latin typeface="Arial" panose="020B0604020202020204" pitchFamily="34" charset="0"/>
                <a:cs typeface="Arial" panose="020B0604020202020204" pitchFamily="34" charset="0"/>
              </a:rPr>
              <a:t>of investment.</a:t>
            </a:r>
          </a:p>
        </p:txBody>
      </p:sp>
      <p:sp>
        <p:nvSpPr>
          <p:cNvPr id="13" name="object 3">
            <a:extLst>
              <a:ext uri="{FF2B5EF4-FFF2-40B4-BE49-F238E27FC236}">
                <a16:creationId xmlns:a16="http://schemas.microsoft.com/office/drawing/2014/main" id="{865D2725-16FC-2CB7-8111-170D2CCDA700}"/>
              </a:ext>
            </a:extLst>
          </p:cNvPr>
          <p:cNvSpPr txBox="1"/>
          <p:nvPr/>
        </p:nvSpPr>
        <p:spPr>
          <a:xfrm>
            <a:off x="13633450" y="1844675"/>
            <a:ext cx="5181600" cy="1739590"/>
          </a:xfrm>
          <a:prstGeom prst="rect">
            <a:avLst/>
          </a:prstGeom>
          <a:solidFill>
            <a:srgbClr val="71CAF2">
              <a:alpha val="50000"/>
            </a:srgbClr>
          </a:solidFill>
        </p:spPr>
        <p:txBody>
          <a:bodyPr vert="horz" wrap="square" lIns="251999" tIns="216000" rIns="251999" bIns="216000" rtlCol="0">
            <a:noAutofit/>
          </a:bodyPr>
          <a:lstStyle/>
          <a:p>
            <a:r>
              <a:rPr lang="en-GB" sz="2000" dirty="0">
                <a:solidFill>
                  <a:srgbClr val="00005B"/>
                </a:solidFill>
                <a:effectLst/>
                <a:latin typeface="Arial" panose="020B0604020202020204" pitchFamily="34" charset="0"/>
                <a:cs typeface="Arial" panose="020B0604020202020204" pitchFamily="34" charset="0"/>
              </a:rPr>
              <a:t>Supported nearly </a:t>
            </a:r>
            <a:br>
              <a:rPr lang="en-GB" sz="2000" dirty="0">
                <a:solidFill>
                  <a:srgbClr val="00005B"/>
                </a:solidFill>
                <a:effectLst/>
                <a:latin typeface="Arial" panose="020B0604020202020204" pitchFamily="34" charset="0"/>
                <a:cs typeface="Arial" panose="020B0604020202020204" pitchFamily="34" charset="0"/>
              </a:rPr>
            </a:br>
            <a:r>
              <a:rPr lang="en-GB" sz="3200" b="1" dirty="0">
                <a:solidFill>
                  <a:srgbClr val="00005B"/>
                </a:solidFill>
                <a:effectLst/>
                <a:latin typeface="Arial" panose="020B0604020202020204" pitchFamily="34" charset="0"/>
                <a:cs typeface="Arial" panose="020B0604020202020204" pitchFamily="34" charset="0"/>
              </a:rPr>
              <a:t>200 individual </a:t>
            </a:r>
          </a:p>
          <a:p>
            <a:r>
              <a:rPr lang="en-GB" sz="3200" b="1" dirty="0">
                <a:solidFill>
                  <a:srgbClr val="00005B"/>
                </a:solidFill>
                <a:effectLst/>
                <a:latin typeface="Arial" panose="020B0604020202020204" pitchFamily="34" charset="0"/>
                <a:cs typeface="Arial" panose="020B0604020202020204" pitchFamily="34" charset="0"/>
              </a:rPr>
              <a:t>projects</a:t>
            </a:r>
            <a:r>
              <a:rPr lang="en-GB" sz="3200" dirty="0">
                <a:solidFill>
                  <a:srgbClr val="00005B"/>
                </a:solidFill>
                <a:effectLst/>
                <a:latin typeface="Arial" panose="020B0604020202020204" pitchFamily="34" charset="0"/>
                <a:cs typeface="Arial" panose="020B0604020202020204" pitchFamily="34" charset="0"/>
              </a:rPr>
              <a:t>.</a:t>
            </a:r>
          </a:p>
        </p:txBody>
      </p:sp>
      <p:sp>
        <p:nvSpPr>
          <p:cNvPr id="22" name="object 3">
            <a:extLst>
              <a:ext uri="{FF2B5EF4-FFF2-40B4-BE49-F238E27FC236}">
                <a16:creationId xmlns:a16="http://schemas.microsoft.com/office/drawing/2014/main" id="{0B584F86-7A6F-FCEE-A593-2C4D2798865E}"/>
              </a:ext>
            </a:extLst>
          </p:cNvPr>
          <p:cNvSpPr txBox="1"/>
          <p:nvPr/>
        </p:nvSpPr>
        <p:spPr>
          <a:xfrm>
            <a:off x="8237156" y="3791570"/>
            <a:ext cx="5181600" cy="1739590"/>
          </a:xfrm>
          <a:prstGeom prst="rect">
            <a:avLst/>
          </a:prstGeom>
          <a:solidFill>
            <a:srgbClr val="71CAF2">
              <a:alpha val="50000"/>
            </a:srgbClr>
          </a:solidFill>
        </p:spPr>
        <p:txBody>
          <a:bodyPr vert="horz" wrap="square" lIns="251999" tIns="216000" rIns="251999" bIns="216000" rtlCol="0">
            <a:noAutofit/>
          </a:bodyPr>
          <a:lstStyle/>
          <a:p>
            <a:r>
              <a:rPr lang="en-GB" sz="3200" b="1" dirty="0">
                <a:solidFill>
                  <a:srgbClr val="00005B"/>
                </a:solidFill>
                <a:effectLst/>
                <a:latin typeface="Arial" panose="020B0604020202020204" pitchFamily="34" charset="0"/>
                <a:cs typeface="Arial" panose="020B0604020202020204" pitchFamily="34" charset="0"/>
              </a:rPr>
              <a:t>450 organisations</a:t>
            </a:r>
            <a:r>
              <a:rPr lang="en-GB" sz="3200" dirty="0">
                <a:solidFill>
                  <a:srgbClr val="00005B"/>
                </a:solidFill>
                <a:effectLst/>
                <a:latin typeface="Arial" panose="020B0604020202020204" pitchFamily="34" charset="0"/>
                <a:cs typeface="Arial" panose="020B0604020202020204" pitchFamily="34" charset="0"/>
              </a:rPr>
              <a:t>, </a:t>
            </a:r>
          </a:p>
          <a:p>
            <a:r>
              <a:rPr lang="en-GB" sz="2000" dirty="0">
                <a:solidFill>
                  <a:srgbClr val="00005B"/>
                </a:solidFill>
                <a:effectLst/>
                <a:latin typeface="Arial" panose="020B0604020202020204" pitchFamily="34" charset="0"/>
                <a:cs typeface="Arial" panose="020B0604020202020204" pitchFamily="34" charset="0"/>
              </a:rPr>
              <a:t>from SMEs to volume </a:t>
            </a:r>
            <a:br>
              <a:rPr lang="en-GB" sz="2000" dirty="0">
                <a:solidFill>
                  <a:srgbClr val="00005B"/>
                </a:solidFill>
                <a:effectLst/>
                <a:latin typeface="Arial" panose="020B0604020202020204" pitchFamily="34" charset="0"/>
                <a:cs typeface="Arial" panose="020B0604020202020204" pitchFamily="34" charset="0"/>
              </a:rPr>
            </a:br>
            <a:r>
              <a:rPr lang="en-GB" sz="2000" dirty="0">
                <a:solidFill>
                  <a:srgbClr val="00005B"/>
                </a:solidFill>
                <a:effectLst/>
                <a:latin typeface="Arial" panose="020B0604020202020204" pitchFamily="34" charset="0"/>
                <a:cs typeface="Arial" panose="020B0604020202020204" pitchFamily="34" charset="0"/>
              </a:rPr>
              <a:t>vehicle manufacturers.</a:t>
            </a:r>
          </a:p>
        </p:txBody>
      </p:sp>
      <p:sp>
        <p:nvSpPr>
          <p:cNvPr id="23" name="object 3">
            <a:extLst>
              <a:ext uri="{FF2B5EF4-FFF2-40B4-BE49-F238E27FC236}">
                <a16:creationId xmlns:a16="http://schemas.microsoft.com/office/drawing/2014/main" id="{2C936415-3451-23B5-8EA8-C0B7CC95A2E6}"/>
              </a:ext>
            </a:extLst>
          </p:cNvPr>
          <p:cNvSpPr txBox="1"/>
          <p:nvPr/>
        </p:nvSpPr>
        <p:spPr>
          <a:xfrm>
            <a:off x="13633450" y="3791570"/>
            <a:ext cx="5181600" cy="1739590"/>
          </a:xfrm>
          <a:prstGeom prst="rect">
            <a:avLst/>
          </a:prstGeom>
          <a:solidFill>
            <a:srgbClr val="71CAF2">
              <a:alpha val="50000"/>
            </a:srgbClr>
          </a:solidFill>
        </p:spPr>
        <p:txBody>
          <a:bodyPr vert="horz" wrap="square" lIns="251999" tIns="216000" rIns="251999" bIns="216000" rtlCol="0">
            <a:noAutofit/>
          </a:bodyPr>
          <a:lstStyle/>
          <a:p>
            <a:r>
              <a:rPr lang="en-GB" sz="2000" dirty="0">
                <a:solidFill>
                  <a:srgbClr val="00005B"/>
                </a:solidFill>
                <a:effectLst/>
                <a:latin typeface="Arial" panose="020B0604020202020204" pitchFamily="34" charset="0"/>
                <a:cs typeface="Arial" panose="020B0604020202020204" pitchFamily="34" charset="0"/>
              </a:rPr>
              <a:t>Safeguarded </a:t>
            </a:r>
            <a:br>
              <a:rPr lang="en-GB" sz="2000" dirty="0">
                <a:solidFill>
                  <a:srgbClr val="00005B"/>
                </a:solidFill>
                <a:effectLst/>
                <a:latin typeface="Arial" panose="020B0604020202020204" pitchFamily="34" charset="0"/>
                <a:cs typeface="Arial" panose="020B0604020202020204" pitchFamily="34" charset="0"/>
              </a:rPr>
            </a:br>
            <a:r>
              <a:rPr lang="en-GB" sz="3200" b="1" dirty="0">
                <a:solidFill>
                  <a:srgbClr val="00005B"/>
                </a:solidFill>
                <a:effectLst/>
                <a:latin typeface="Arial" panose="020B0604020202020204" pitchFamily="34" charset="0"/>
                <a:cs typeface="Arial" panose="020B0604020202020204" pitchFamily="34" charset="0"/>
              </a:rPr>
              <a:t>55,000 jobs</a:t>
            </a:r>
            <a:r>
              <a:rPr lang="en-GB" sz="3200" dirty="0">
                <a:solidFill>
                  <a:srgbClr val="00005B"/>
                </a:solidFill>
                <a:effectLst/>
                <a:latin typeface="Arial" panose="020B0604020202020204" pitchFamily="34" charset="0"/>
                <a:cs typeface="Arial" panose="020B0604020202020204" pitchFamily="34" charset="0"/>
              </a:rPr>
              <a:t>.</a:t>
            </a:r>
          </a:p>
        </p:txBody>
      </p:sp>
      <p:sp>
        <p:nvSpPr>
          <p:cNvPr id="24" name="object 3">
            <a:extLst>
              <a:ext uri="{FF2B5EF4-FFF2-40B4-BE49-F238E27FC236}">
                <a16:creationId xmlns:a16="http://schemas.microsoft.com/office/drawing/2014/main" id="{1785F109-E608-57C9-37B2-1DDC9FF3BE80}"/>
              </a:ext>
            </a:extLst>
          </p:cNvPr>
          <p:cNvSpPr txBox="1"/>
          <p:nvPr/>
        </p:nvSpPr>
        <p:spPr>
          <a:xfrm>
            <a:off x="8237156" y="5761930"/>
            <a:ext cx="5181600" cy="1739590"/>
          </a:xfrm>
          <a:prstGeom prst="rect">
            <a:avLst/>
          </a:prstGeom>
          <a:solidFill>
            <a:srgbClr val="71CAF2">
              <a:alpha val="50000"/>
            </a:srgbClr>
          </a:solidFill>
        </p:spPr>
        <p:txBody>
          <a:bodyPr vert="horz" wrap="square" lIns="251999" tIns="216000" rIns="251999" bIns="216000" rtlCol="0">
            <a:noAutofit/>
          </a:bodyPr>
          <a:lstStyle/>
          <a:p>
            <a:r>
              <a:rPr lang="en-GB" sz="2000" dirty="0">
                <a:solidFill>
                  <a:srgbClr val="00005B"/>
                </a:solidFill>
                <a:effectLst/>
                <a:latin typeface="Arial" panose="020B0604020202020204" pitchFamily="34" charset="0"/>
                <a:cs typeface="Arial" panose="020B0604020202020204" pitchFamily="34" charset="0"/>
              </a:rPr>
              <a:t>Saved over </a:t>
            </a:r>
            <a:br>
              <a:rPr lang="en-GB" sz="2000" dirty="0">
                <a:solidFill>
                  <a:srgbClr val="00005B"/>
                </a:solidFill>
                <a:effectLst/>
                <a:latin typeface="Arial" panose="020B0604020202020204" pitchFamily="34" charset="0"/>
                <a:cs typeface="Arial" panose="020B0604020202020204" pitchFamily="34" charset="0"/>
              </a:rPr>
            </a:br>
            <a:r>
              <a:rPr lang="en-GB" sz="3200" b="1" dirty="0">
                <a:solidFill>
                  <a:srgbClr val="00005B"/>
                </a:solidFill>
                <a:effectLst/>
                <a:latin typeface="Arial" panose="020B0604020202020204" pitchFamily="34" charset="0"/>
                <a:cs typeface="Arial" panose="020B0604020202020204" pitchFamily="34" charset="0"/>
              </a:rPr>
              <a:t>350 million</a:t>
            </a:r>
            <a:r>
              <a:rPr lang="en-GB" sz="3200" dirty="0">
                <a:solidFill>
                  <a:srgbClr val="00005B"/>
                </a:solidFill>
                <a:effectLst/>
                <a:latin typeface="Arial" panose="020B0604020202020204" pitchFamily="34" charset="0"/>
                <a:cs typeface="Arial" panose="020B0604020202020204" pitchFamily="34" charset="0"/>
              </a:rPr>
              <a:t> </a:t>
            </a:r>
          </a:p>
          <a:p>
            <a:r>
              <a:rPr lang="en-GB" sz="2000" dirty="0">
                <a:solidFill>
                  <a:srgbClr val="00005B"/>
                </a:solidFill>
                <a:effectLst/>
                <a:latin typeface="Arial" panose="020B0604020202020204" pitchFamily="34" charset="0"/>
                <a:cs typeface="Arial" panose="020B0604020202020204" pitchFamily="34" charset="0"/>
              </a:rPr>
              <a:t>tonnes of CO</a:t>
            </a:r>
            <a:r>
              <a:rPr lang="en-GB" sz="2000" baseline="-25000" dirty="0">
                <a:solidFill>
                  <a:srgbClr val="00005B"/>
                </a:solidFill>
                <a:effectLst/>
                <a:latin typeface="Arial" panose="020B0604020202020204" pitchFamily="34" charset="0"/>
                <a:cs typeface="Arial" panose="020B0604020202020204" pitchFamily="34" charset="0"/>
              </a:rPr>
              <a:t>2</a:t>
            </a:r>
            <a:r>
              <a:rPr lang="en-GB" sz="2000" dirty="0">
                <a:solidFill>
                  <a:srgbClr val="00005B"/>
                </a:solidFill>
                <a:effectLst/>
                <a:latin typeface="Arial" panose="020B0604020202020204" pitchFamily="34" charset="0"/>
                <a:cs typeface="Arial" panose="020B0604020202020204" pitchFamily="34" charset="0"/>
              </a:rPr>
              <a:t>.</a:t>
            </a:r>
          </a:p>
        </p:txBody>
      </p:sp>
      <p:sp>
        <p:nvSpPr>
          <p:cNvPr id="25" name="object 3">
            <a:extLst>
              <a:ext uri="{FF2B5EF4-FFF2-40B4-BE49-F238E27FC236}">
                <a16:creationId xmlns:a16="http://schemas.microsoft.com/office/drawing/2014/main" id="{2FC1D789-DB43-E768-B25F-C571835117B5}"/>
              </a:ext>
            </a:extLst>
          </p:cNvPr>
          <p:cNvSpPr txBox="1"/>
          <p:nvPr/>
        </p:nvSpPr>
        <p:spPr>
          <a:xfrm>
            <a:off x="13633450" y="5761930"/>
            <a:ext cx="5181600" cy="1739590"/>
          </a:xfrm>
          <a:prstGeom prst="rect">
            <a:avLst/>
          </a:prstGeom>
          <a:solidFill>
            <a:srgbClr val="71CAF2">
              <a:alpha val="50000"/>
            </a:srgbClr>
          </a:solidFill>
        </p:spPr>
        <p:txBody>
          <a:bodyPr vert="horz" wrap="square" lIns="251999" tIns="216000" rIns="251999" bIns="216000" rtlCol="0">
            <a:noAutofit/>
          </a:bodyPr>
          <a:lstStyle/>
          <a:p>
            <a:r>
              <a:rPr lang="en-GB" sz="2000" dirty="0">
                <a:solidFill>
                  <a:srgbClr val="00005B"/>
                </a:solidFill>
                <a:effectLst/>
                <a:latin typeface="Arial" panose="020B0604020202020204" pitchFamily="34" charset="0"/>
                <a:cs typeface="Arial" panose="020B0604020202020204" pitchFamily="34" charset="0"/>
              </a:rPr>
              <a:t>Taken the equivalent of </a:t>
            </a:r>
          </a:p>
          <a:p>
            <a:r>
              <a:rPr lang="en-GB" sz="3200" b="1" dirty="0">
                <a:solidFill>
                  <a:srgbClr val="00005B"/>
                </a:solidFill>
                <a:effectLst/>
                <a:latin typeface="Arial" panose="020B0604020202020204" pitchFamily="34" charset="0"/>
                <a:cs typeface="Arial" panose="020B0604020202020204" pitchFamily="34" charset="0"/>
              </a:rPr>
              <a:t>14.1m cars off </a:t>
            </a:r>
            <a:br>
              <a:rPr lang="en-GB" sz="3200" b="1" dirty="0">
                <a:solidFill>
                  <a:srgbClr val="00005B"/>
                </a:solidFill>
                <a:effectLst/>
                <a:latin typeface="Arial" panose="020B0604020202020204" pitchFamily="34" charset="0"/>
                <a:cs typeface="Arial" panose="020B0604020202020204" pitchFamily="34" charset="0"/>
              </a:rPr>
            </a:br>
            <a:r>
              <a:rPr lang="en-GB" sz="3200" b="1" dirty="0">
                <a:solidFill>
                  <a:srgbClr val="00005B"/>
                </a:solidFill>
                <a:effectLst/>
                <a:latin typeface="Arial" panose="020B0604020202020204" pitchFamily="34" charset="0"/>
                <a:cs typeface="Arial" panose="020B0604020202020204" pitchFamily="34" charset="0"/>
              </a:rPr>
              <a:t>the road</a:t>
            </a:r>
            <a:r>
              <a:rPr lang="en-GB" sz="3200" dirty="0">
                <a:solidFill>
                  <a:srgbClr val="00005B"/>
                </a:solidFill>
                <a:effectLst/>
                <a:latin typeface="Arial" panose="020B0604020202020204" pitchFamily="34" charset="0"/>
                <a:cs typeface="Arial" panose="020B0604020202020204" pitchFamily="34" charset="0"/>
              </a:rPr>
              <a:t>.</a:t>
            </a:r>
          </a:p>
        </p:txBody>
      </p:sp>
      <p:pic>
        <p:nvPicPr>
          <p:cNvPr id="39" name="Picture 38" descr="A hand holding a bag of money&#10;&#10;Description automatically generated">
            <a:extLst>
              <a:ext uri="{FF2B5EF4-FFF2-40B4-BE49-F238E27FC236}">
                <a16:creationId xmlns:a16="http://schemas.microsoft.com/office/drawing/2014/main" id="{95D3958F-91F2-5C31-B0FB-91447A6F1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9850" y="1998700"/>
            <a:ext cx="1795517" cy="1562100"/>
          </a:xfrm>
          <a:prstGeom prst="rect">
            <a:avLst/>
          </a:prstGeom>
        </p:spPr>
      </p:pic>
      <p:pic>
        <p:nvPicPr>
          <p:cNvPr id="41" name="Picture 40" descr="A red light bulb with a black background&#10;&#10;Description automatically generated">
            <a:extLst>
              <a:ext uri="{FF2B5EF4-FFF2-40B4-BE49-F238E27FC236}">
                <a16:creationId xmlns:a16="http://schemas.microsoft.com/office/drawing/2014/main" id="{D0AFE2D7-DFA0-D9D4-11C2-2D1C6B0F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9533" y="1933420"/>
            <a:ext cx="1795517" cy="1562100"/>
          </a:xfrm>
          <a:prstGeom prst="rect">
            <a:avLst/>
          </a:prstGeom>
        </p:spPr>
      </p:pic>
      <p:pic>
        <p:nvPicPr>
          <p:cNvPr id="43" name="Picture 42" descr="A handshake with a gear and a black background&#10;&#10;Description automatically generated">
            <a:extLst>
              <a:ext uri="{FF2B5EF4-FFF2-40B4-BE49-F238E27FC236}">
                <a16:creationId xmlns:a16="http://schemas.microsoft.com/office/drawing/2014/main" id="{F8A368BD-A6A9-23C6-A656-E9080B6F1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4846" y="4092376"/>
            <a:ext cx="1795517" cy="1562100"/>
          </a:xfrm>
          <a:prstGeom prst="rect">
            <a:avLst/>
          </a:prstGeom>
        </p:spPr>
      </p:pic>
      <p:pic>
        <p:nvPicPr>
          <p:cNvPr id="45" name="Picture 44" descr="A red line drawing of a person with a shield and a lock&#10;&#10;Description automatically generated">
            <a:extLst>
              <a:ext uri="{FF2B5EF4-FFF2-40B4-BE49-F238E27FC236}">
                <a16:creationId xmlns:a16="http://schemas.microsoft.com/office/drawing/2014/main" id="{8E7163EE-2F6D-64B1-6D9C-A082F578E5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9532" y="3880315"/>
            <a:ext cx="1795517" cy="1562100"/>
          </a:xfrm>
          <a:prstGeom prst="rect">
            <a:avLst/>
          </a:prstGeom>
        </p:spPr>
      </p:pic>
      <p:pic>
        <p:nvPicPr>
          <p:cNvPr id="47" name="Picture 46" descr="A red outline of a cloud with a leaf and text&#10;&#10;Description automatically generated">
            <a:extLst>
              <a:ext uri="{FF2B5EF4-FFF2-40B4-BE49-F238E27FC236}">
                <a16:creationId xmlns:a16="http://schemas.microsoft.com/office/drawing/2014/main" id="{9935F34B-0C4B-92FD-1E1A-18853DCE83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4325" y="5797048"/>
            <a:ext cx="1795517" cy="1562100"/>
          </a:xfrm>
          <a:prstGeom prst="rect">
            <a:avLst/>
          </a:prstGeom>
        </p:spPr>
      </p:pic>
      <p:pic>
        <p:nvPicPr>
          <p:cNvPr id="49" name="Picture 48" descr="A red line drawing of cars&#10;&#10;Description automatically generated">
            <a:extLst>
              <a:ext uri="{FF2B5EF4-FFF2-40B4-BE49-F238E27FC236}">
                <a16:creationId xmlns:a16="http://schemas.microsoft.com/office/drawing/2014/main" id="{F3547350-729E-632E-7480-53945B54CF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33850" y="5850675"/>
            <a:ext cx="1795517" cy="1562100"/>
          </a:xfrm>
          <a:prstGeom prst="rect">
            <a:avLst/>
          </a:prstGeom>
        </p:spPr>
      </p:pic>
      <p:sp>
        <p:nvSpPr>
          <p:cNvPr id="50" name="object 3">
            <a:extLst>
              <a:ext uri="{FF2B5EF4-FFF2-40B4-BE49-F238E27FC236}">
                <a16:creationId xmlns:a16="http://schemas.microsoft.com/office/drawing/2014/main" id="{DDC95DFA-BBD4-84E5-227A-6B635AAE9EA0}"/>
              </a:ext>
            </a:extLst>
          </p:cNvPr>
          <p:cNvSpPr txBox="1"/>
          <p:nvPr/>
        </p:nvSpPr>
        <p:spPr>
          <a:xfrm>
            <a:off x="8237156" y="7732518"/>
            <a:ext cx="2500694" cy="2989423"/>
          </a:xfrm>
          <a:prstGeom prst="rect">
            <a:avLst/>
          </a:prstGeom>
          <a:solidFill>
            <a:srgbClr val="06204C"/>
          </a:solidFill>
        </p:spPr>
        <p:txBody>
          <a:bodyPr vert="horz" wrap="square" lIns="251999" tIns="216000" rIns="251999" bIns="216000" rtlCol="0">
            <a:noAutofit/>
          </a:bodyPr>
          <a:lstStyle/>
          <a:p>
            <a:r>
              <a:rPr lang="en-GB" sz="1600" dirty="0">
                <a:solidFill>
                  <a:srgbClr val="FEFEFE"/>
                </a:solidFill>
                <a:effectLst/>
                <a:latin typeface="Arial" panose="020B0604020202020204" pitchFamily="34" charset="0"/>
                <a:cs typeface="Arial" panose="020B0604020202020204" pitchFamily="34" charset="0"/>
              </a:rPr>
              <a:t>There are more </a:t>
            </a:r>
          </a:p>
          <a:p>
            <a:r>
              <a:rPr lang="en-GB" sz="2200" b="1" dirty="0">
                <a:solidFill>
                  <a:srgbClr val="FEFEFE"/>
                </a:solidFill>
                <a:effectLst/>
                <a:latin typeface="Arial" panose="020B0604020202020204" pitchFamily="34" charset="0"/>
                <a:cs typeface="Arial" panose="020B0604020202020204" pitchFamily="34" charset="0"/>
              </a:rPr>
              <a:t>EV charge points </a:t>
            </a:r>
            <a:br>
              <a:rPr lang="en-GB" sz="1600" b="1" dirty="0">
                <a:solidFill>
                  <a:srgbClr val="FEFEFE"/>
                </a:solidFill>
                <a:effectLst/>
                <a:latin typeface="Arial" panose="020B0604020202020204" pitchFamily="34" charset="0"/>
                <a:cs typeface="Arial" panose="020B0604020202020204" pitchFamily="34" charset="0"/>
              </a:rPr>
            </a:br>
            <a:r>
              <a:rPr lang="en-GB" sz="1600" dirty="0">
                <a:solidFill>
                  <a:srgbClr val="FEFEFE"/>
                </a:solidFill>
                <a:effectLst/>
                <a:latin typeface="Arial" panose="020B0604020202020204" pitchFamily="34" charset="0"/>
                <a:cs typeface="Arial" panose="020B0604020202020204" pitchFamily="34" charset="0"/>
              </a:rPr>
              <a:t>in the Midlands, </a:t>
            </a:r>
            <a:br>
              <a:rPr lang="en-GB" sz="1600" dirty="0">
                <a:solidFill>
                  <a:srgbClr val="FEFEFE"/>
                </a:solidFill>
                <a:effectLst/>
                <a:latin typeface="Arial" panose="020B0604020202020204" pitchFamily="34" charset="0"/>
                <a:cs typeface="Arial" panose="020B0604020202020204" pitchFamily="34" charset="0"/>
              </a:rPr>
            </a:br>
            <a:r>
              <a:rPr lang="en-GB" sz="1600" dirty="0">
                <a:solidFill>
                  <a:srgbClr val="FEFEFE"/>
                </a:solidFill>
                <a:effectLst/>
                <a:latin typeface="Arial" panose="020B0604020202020204" pitchFamily="34" charset="0"/>
                <a:cs typeface="Arial" panose="020B0604020202020204" pitchFamily="34" charset="0"/>
              </a:rPr>
              <a:t>like for like, than Brussels, Boston </a:t>
            </a:r>
            <a:br>
              <a:rPr lang="en-GB" sz="1600" dirty="0">
                <a:solidFill>
                  <a:srgbClr val="FEFEFE"/>
                </a:solidFill>
                <a:effectLst/>
                <a:latin typeface="Arial" panose="020B0604020202020204" pitchFamily="34" charset="0"/>
                <a:cs typeface="Arial" panose="020B0604020202020204" pitchFamily="34" charset="0"/>
              </a:rPr>
            </a:br>
            <a:r>
              <a:rPr lang="en-GB" sz="1600" dirty="0">
                <a:solidFill>
                  <a:srgbClr val="FEFEFE"/>
                </a:solidFill>
                <a:effectLst/>
                <a:latin typeface="Arial" panose="020B0604020202020204" pitchFamily="34" charset="0"/>
                <a:cs typeface="Arial" panose="020B0604020202020204" pitchFamily="34" charset="0"/>
              </a:rPr>
              <a:t>and Barcelona.</a:t>
            </a:r>
          </a:p>
        </p:txBody>
      </p:sp>
      <p:sp>
        <p:nvSpPr>
          <p:cNvPr id="52" name="object 3">
            <a:extLst>
              <a:ext uri="{FF2B5EF4-FFF2-40B4-BE49-F238E27FC236}">
                <a16:creationId xmlns:a16="http://schemas.microsoft.com/office/drawing/2014/main" id="{E5C7E850-961F-36D2-83B9-C28ADA0EE922}"/>
              </a:ext>
            </a:extLst>
          </p:cNvPr>
          <p:cNvSpPr txBox="1"/>
          <p:nvPr/>
        </p:nvSpPr>
        <p:spPr>
          <a:xfrm>
            <a:off x="10935751" y="7732518"/>
            <a:ext cx="2500694" cy="2989423"/>
          </a:xfrm>
          <a:prstGeom prst="rect">
            <a:avLst/>
          </a:prstGeom>
          <a:solidFill>
            <a:srgbClr val="06204C"/>
          </a:solidFill>
        </p:spPr>
        <p:txBody>
          <a:bodyPr vert="horz" wrap="square" lIns="251999" tIns="216000" rIns="251999" bIns="216000" rtlCol="0">
            <a:noAutofit/>
          </a:bodyPr>
          <a:lstStyle/>
          <a:p>
            <a:r>
              <a:rPr lang="en-GB" sz="1600" dirty="0">
                <a:solidFill>
                  <a:srgbClr val="FEFEFE"/>
                </a:solidFill>
                <a:effectLst/>
                <a:latin typeface="Arial" panose="020B0604020202020204" pitchFamily="34" charset="0"/>
                <a:cs typeface="Arial" panose="020B0604020202020204" pitchFamily="34" charset="0"/>
              </a:rPr>
              <a:t>Over </a:t>
            </a:r>
            <a:br>
              <a:rPr lang="en-GB" sz="1600" dirty="0">
                <a:solidFill>
                  <a:srgbClr val="FEFEFE"/>
                </a:solidFill>
                <a:effectLst/>
                <a:latin typeface="Arial" panose="020B0604020202020204" pitchFamily="34" charset="0"/>
                <a:cs typeface="Arial" panose="020B0604020202020204" pitchFamily="34" charset="0"/>
              </a:rPr>
            </a:br>
            <a:r>
              <a:rPr lang="en-GB" sz="2200" b="1" dirty="0">
                <a:solidFill>
                  <a:srgbClr val="FEFEFE"/>
                </a:solidFill>
                <a:effectLst/>
                <a:latin typeface="Arial" panose="020B0604020202020204" pitchFamily="34" charset="0"/>
                <a:cs typeface="Arial" panose="020B0604020202020204" pitchFamily="34" charset="0"/>
              </a:rPr>
              <a:t>92,000 Ultra Low</a:t>
            </a:r>
            <a:endParaRPr lang="en-GB" sz="2200" dirty="0">
              <a:solidFill>
                <a:srgbClr val="FEFEFE"/>
              </a:solidFill>
              <a:effectLst/>
              <a:latin typeface="Arial" panose="020B0604020202020204" pitchFamily="34" charset="0"/>
              <a:cs typeface="Arial" panose="020B0604020202020204" pitchFamily="34" charset="0"/>
            </a:endParaRPr>
          </a:p>
          <a:p>
            <a:r>
              <a:rPr lang="en-GB" sz="1600" dirty="0">
                <a:solidFill>
                  <a:srgbClr val="FEFEFE"/>
                </a:solidFill>
                <a:effectLst/>
                <a:latin typeface="Arial" panose="020B0604020202020204" pitchFamily="34" charset="0"/>
                <a:cs typeface="Arial" panose="020B0604020202020204" pitchFamily="34" charset="0"/>
              </a:rPr>
              <a:t>Emission Vehicles </a:t>
            </a:r>
            <a:br>
              <a:rPr lang="en-GB" sz="1600" dirty="0">
                <a:solidFill>
                  <a:srgbClr val="FEFEFE"/>
                </a:solidFill>
                <a:effectLst/>
                <a:latin typeface="Arial" panose="020B0604020202020204" pitchFamily="34" charset="0"/>
                <a:cs typeface="Arial" panose="020B0604020202020204" pitchFamily="34" charset="0"/>
              </a:rPr>
            </a:br>
            <a:r>
              <a:rPr lang="en-GB" sz="1600" dirty="0">
                <a:solidFill>
                  <a:srgbClr val="FEFEFE"/>
                </a:solidFill>
                <a:effectLst/>
                <a:latin typeface="Arial" panose="020B0604020202020204" pitchFamily="34" charset="0"/>
                <a:cs typeface="Arial" panose="020B0604020202020204" pitchFamily="34" charset="0"/>
              </a:rPr>
              <a:t>are registered in the Midlands.</a:t>
            </a:r>
          </a:p>
        </p:txBody>
      </p:sp>
      <p:sp>
        <p:nvSpPr>
          <p:cNvPr id="53" name="object 3">
            <a:extLst>
              <a:ext uri="{FF2B5EF4-FFF2-40B4-BE49-F238E27FC236}">
                <a16:creationId xmlns:a16="http://schemas.microsoft.com/office/drawing/2014/main" id="{04D27A76-AB31-8B5B-8A69-26C029E2502B}"/>
              </a:ext>
            </a:extLst>
          </p:cNvPr>
          <p:cNvSpPr txBox="1"/>
          <p:nvPr/>
        </p:nvSpPr>
        <p:spPr>
          <a:xfrm>
            <a:off x="13633450" y="7732518"/>
            <a:ext cx="2500694" cy="2989423"/>
          </a:xfrm>
          <a:prstGeom prst="rect">
            <a:avLst/>
          </a:prstGeom>
          <a:solidFill>
            <a:srgbClr val="06204C"/>
          </a:solidFill>
        </p:spPr>
        <p:txBody>
          <a:bodyPr vert="horz" wrap="square" lIns="251999" tIns="216000" rIns="251999" bIns="216000" rtlCol="0">
            <a:noAutofit/>
          </a:bodyPr>
          <a:lstStyle/>
          <a:p>
            <a:r>
              <a:rPr lang="en-GB" sz="1600" dirty="0">
                <a:solidFill>
                  <a:srgbClr val="FEFEFE"/>
                </a:solidFill>
                <a:effectLst/>
                <a:latin typeface="Arial" panose="020B0604020202020204" pitchFamily="34" charset="0"/>
                <a:cs typeface="Arial" panose="020B0604020202020204" pitchFamily="34" charset="0"/>
              </a:rPr>
              <a:t>Coventry is on track to becoming </a:t>
            </a:r>
            <a:r>
              <a:rPr lang="en-GB" sz="1600" b="1" dirty="0">
                <a:solidFill>
                  <a:srgbClr val="FEFEFE"/>
                </a:solidFill>
                <a:effectLst/>
                <a:latin typeface="Arial" panose="020B0604020202020204" pitchFamily="34" charset="0"/>
                <a:cs typeface="Arial" panose="020B0604020202020204" pitchFamily="34" charset="0"/>
              </a:rPr>
              <a:t>the </a:t>
            </a:r>
            <a:r>
              <a:rPr lang="en-GB" sz="2200" b="1" dirty="0">
                <a:solidFill>
                  <a:srgbClr val="FEFEFE"/>
                </a:solidFill>
                <a:effectLst/>
                <a:latin typeface="Arial" panose="020B0604020202020204" pitchFamily="34" charset="0"/>
                <a:cs typeface="Arial" panose="020B0604020202020204" pitchFamily="34" charset="0"/>
              </a:rPr>
              <a:t>UK’s first all-electric bus city </a:t>
            </a:r>
            <a:r>
              <a:rPr lang="en-GB" sz="1600" dirty="0">
                <a:solidFill>
                  <a:srgbClr val="FEFEFE"/>
                </a:solidFill>
                <a:effectLst/>
                <a:latin typeface="Arial" panose="020B0604020202020204" pitchFamily="34" charset="0"/>
                <a:cs typeface="Arial" panose="020B0604020202020204" pitchFamily="34" charset="0"/>
              </a:rPr>
              <a:t>by 2025, with up to 300 zero-emission buses.</a:t>
            </a:r>
          </a:p>
        </p:txBody>
      </p:sp>
      <p:sp>
        <p:nvSpPr>
          <p:cNvPr id="54" name="object 3">
            <a:extLst>
              <a:ext uri="{FF2B5EF4-FFF2-40B4-BE49-F238E27FC236}">
                <a16:creationId xmlns:a16="http://schemas.microsoft.com/office/drawing/2014/main" id="{C8BF735F-00A1-DE6C-F84E-042D60ECF664}"/>
              </a:ext>
            </a:extLst>
          </p:cNvPr>
          <p:cNvSpPr txBox="1"/>
          <p:nvPr/>
        </p:nvSpPr>
        <p:spPr>
          <a:xfrm>
            <a:off x="16332045" y="7732518"/>
            <a:ext cx="2500694" cy="2989423"/>
          </a:xfrm>
          <a:prstGeom prst="rect">
            <a:avLst/>
          </a:prstGeom>
          <a:solidFill>
            <a:srgbClr val="06204C"/>
          </a:solidFill>
        </p:spPr>
        <p:txBody>
          <a:bodyPr vert="horz" wrap="square" lIns="251999" tIns="216000" rIns="251999" bIns="216000" rtlCol="0">
            <a:noAutofit/>
          </a:bodyPr>
          <a:lstStyle/>
          <a:p>
            <a:r>
              <a:rPr lang="en-GB" sz="1600" dirty="0">
                <a:solidFill>
                  <a:srgbClr val="FEFEFE"/>
                </a:solidFill>
                <a:effectLst/>
                <a:latin typeface="Arial" panose="020B0604020202020204" pitchFamily="34" charset="0"/>
                <a:cs typeface="Arial" panose="020B0604020202020204" pitchFamily="34" charset="0"/>
              </a:rPr>
              <a:t>The University of Birmingham developed the UK’s </a:t>
            </a:r>
            <a:r>
              <a:rPr lang="en-GB" sz="2200" b="1" dirty="0">
                <a:solidFill>
                  <a:srgbClr val="FEFEFE"/>
                </a:solidFill>
                <a:effectLst/>
                <a:latin typeface="Arial" panose="020B0604020202020204" pitchFamily="34" charset="0"/>
                <a:cs typeface="Arial" panose="020B0604020202020204" pitchFamily="34" charset="0"/>
              </a:rPr>
              <a:t>first hydrogen-powered train</a:t>
            </a:r>
            <a:r>
              <a:rPr lang="en-GB" sz="2200" dirty="0">
                <a:solidFill>
                  <a:srgbClr val="FEFEFE"/>
                </a:solidFill>
                <a:effectLst/>
                <a:latin typeface="Arial" panose="020B0604020202020204" pitchFamily="34" charset="0"/>
                <a:cs typeface="Arial" panose="020B0604020202020204" pitchFamily="34" charset="0"/>
              </a:rPr>
              <a:t> </a:t>
            </a:r>
            <a:r>
              <a:rPr lang="en-GB" sz="1600" dirty="0">
                <a:solidFill>
                  <a:srgbClr val="FEFEFE"/>
                </a:solidFill>
                <a:effectLst/>
                <a:latin typeface="Arial" panose="020B0604020202020204" pitchFamily="34" charset="0"/>
                <a:cs typeface="Arial" panose="020B0604020202020204" pitchFamily="34" charset="0"/>
              </a:rPr>
              <a:t>in collaboration with </a:t>
            </a:r>
            <a:r>
              <a:rPr lang="en-GB" sz="1600" dirty="0" err="1">
                <a:solidFill>
                  <a:srgbClr val="FEFEFE"/>
                </a:solidFill>
                <a:effectLst/>
                <a:latin typeface="Arial" panose="020B0604020202020204" pitchFamily="34" charset="0"/>
                <a:cs typeface="Arial" panose="020B0604020202020204" pitchFamily="34" charset="0"/>
              </a:rPr>
              <a:t>Porterbrook</a:t>
            </a:r>
            <a:r>
              <a:rPr lang="en-GB" sz="1600" dirty="0">
                <a:solidFill>
                  <a:srgbClr val="FEFEFE"/>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75976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group of men working on computers&#10;&#10;Description automatically generated">
            <a:extLst>
              <a:ext uri="{FF2B5EF4-FFF2-40B4-BE49-F238E27FC236}">
                <a16:creationId xmlns:a16="http://schemas.microsoft.com/office/drawing/2014/main" id="{13C56FD5-F940-9A18-D186-0F3566CF7660}"/>
              </a:ext>
            </a:extLst>
          </p:cNvPr>
          <p:cNvPicPr>
            <a:picLocks noChangeAspect="1"/>
          </p:cNvPicPr>
          <p:nvPr/>
        </p:nvPicPr>
        <p:blipFill>
          <a:blip r:embed="rId2" cstate="screen">
            <a:alphaModFix/>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72321"/>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8AD3DA04-0273-6D59-47AE-86B4361840EE}"/>
              </a:ext>
            </a:extLst>
          </p:cNvPr>
          <p:cNvSpPr txBox="1">
            <a:spLocks/>
          </p:cNvSpPr>
          <p:nvPr/>
        </p:nvSpPr>
        <p:spPr>
          <a:xfrm>
            <a:off x="2736850" y="4054475"/>
            <a:ext cx="84582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chemeClr val="bg1"/>
                </a:solidFill>
                <a:effectLst/>
                <a:latin typeface="Arial" panose="020B0604020202020204" pitchFamily="34" charset="0"/>
                <a:cs typeface="Arial" panose="020B0604020202020204" pitchFamily="34" charset="0"/>
              </a:rPr>
              <a:t>Invest in a partnership with Midlands universities  </a:t>
            </a:r>
            <a:endParaRPr lang="en-GB" sz="6000" dirty="0">
              <a:solidFill>
                <a:schemeClr val="bg1"/>
              </a:solidFill>
              <a:effectLst/>
              <a:latin typeface="Arial" panose="020B0604020202020204" pitchFamily="34" charset="0"/>
              <a:cs typeface="Arial" panose="020B0604020202020204" pitchFamily="34" charset="0"/>
            </a:endParaRPr>
          </a:p>
        </p:txBody>
      </p:sp>
      <p:sp>
        <p:nvSpPr>
          <p:cNvPr id="6" name="object 12">
            <a:extLst>
              <a:ext uri="{FF2B5EF4-FFF2-40B4-BE49-F238E27FC236}">
                <a16:creationId xmlns:a16="http://schemas.microsoft.com/office/drawing/2014/main" id="{1930D72C-2080-BBF9-87A7-D6B8C1019EC5}"/>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28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men working on computers&#10;&#10;Description automatically generated">
            <a:extLst>
              <a:ext uri="{FF2B5EF4-FFF2-40B4-BE49-F238E27FC236}">
                <a16:creationId xmlns:a16="http://schemas.microsoft.com/office/drawing/2014/main" id="{932A974E-8BB1-80DD-40E7-DE98298E930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Research translation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248400" cy="304698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in the Midlands have an exceptional track-record of working with the world’s largest companies, helping translate fundamental research into industry-leading innovations. </a:t>
            </a:r>
          </a:p>
        </p:txBody>
      </p:sp>
      <p:sp>
        <p:nvSpPr>
          <p:cNvPr id="14" name="object 2">
            <a:extLst>
              <a:ext uri="{FF2B5EF4-FFF2-40B4-BE49-F238E27FC236}">
                <a16:creationId xmlns:a16="http://schemas.microsoft.com/office/drawing/2014/main" id="{DF47C654-D857-4BAC-9807-D4500510E579}"/>
              </a:ext>
            </a:extLst>
          </p:cNvPr>
          <p:cNvSpPr/>
          <p:nvPr/>
        </p:nvSpPr>
        <p:spPr>
          <a:xfrm>
            <a:off x="14376940" y="2682874"/>
            <a:ext cx="154940" cy="431420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14700250" y="2682875"/>
            <a:ext cx="4386240" cy="4314203"/>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University of Warwick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and the University of Nottingham are both in the </a:t>
            </a:r>
            <a:br>
              <a:rPr lang="en-GB" sz="20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Top 5 recipients of the £885m of Innovate UK Funding allocated across the UK in the last 10 years. </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21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group of men working on computers&#10;&#10;Description automatically generated">
            <a:extLst>
              <a:ext uri="{FF2B5EF4-FFF2-40B4-BE49-F238E27FC236}">
                <a16:creationId xmlns:a16="http://schemas.microsoft.com/office/drawing/2014/main" id="{13C56FD5-F940-9A18-D186-0F3566CF766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2" name="object 3">
            <a:extLst>
              <a:ext uri="{FF2B5EF4-FFF2-40B4-BE49-F238E27FC236}">
                <a16:creationId xmlns:a16="http://schemas.microsoft.com/office/drawing/2014/main" id="{7D78DDF5-209F-CF3A-6635-7C6AE9E5AA58}"/>
              </a:ext>
            </a:extLst>
          </p:cNvPr>
          <p:cNvSpPr txBox="1"/>
          <p:nvPr/>
        </p:nvSpPr>
        <p:spPr>
          <a:xfrm>
            <a:off x="8458906" y="2681469"/>
            <a:ext cx="7536744" cy="5049959"/>
          </a:xfrm>
          <a:prstGeom prst="rect">
            <a:avLst/>
          </a:prstGeom>
          <a:solidFill>
            <a:srgbClr val="06204C">
              <a:alpha val="90000"/>
            </a:srgbClr>
          </a:solidFill>
        </p:spPr>
        <p:txBody>
          <a:bodyPr vert="horz" wrap="square" lIns="251999" tIns="396000" rIns="251999" bIns="216000" rtlCol="0">
            <a:spAutoFit/>
          </a:bodyPr>
          <a:lstStyle/>
          <a:p>
            <a:r>
              <a:rPr lang="en-GB" sz="2400" dirty="0">
                <a:solidFill>
                  <a:srgbClr val="FFFFFF"/>
                </a:solidFill>
                <a:effectLst/>
                <a:latin typeface="Arial" panose="020B0604020202020204" pitchFamily="34" charset="0"/>
                <a:cs typeface="Arial" panose="020B0604020202020204" pitchFamily="34" charset="0"/>
              </a:rPr>
              <a:t>Aerospace Unlocking Potential (Aerospace UP) is a £20 million three-year project supporting the aerospace SME supply chain in the Midlands. It provides free access to expert support, events and workshops covering a range of subjects across business and aerospace, as well as grants of up to £100,000 to support innovation and business growth. The Delivery Team at Aerospace UP can create fully tailored support packages to address specific business needs. The team of experts are drawn from the University of Nottingham and the Midlands Aerospace Alliance.</a:t>
            </a:r>
          </a:p>
        </p:txBody>
      </p:sp>
      <p:sp>
        <p:nvSpPr>
          <p:cNvPr id="2" name="object 2">
            <a:extLst>
              <a:ext uri="{FF2B5EF4-FFF2-40B4-BE49-F238E27FC236}">
                <a16:creationId xmlns:a16="http://schemas.microsoft.com/office/drawing/2014/main" id="{9BBBA7DF-7EF9-6F28-7C55-4D081BA4A76F}"/>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E60D192E-84A0-DE49-61D0-C272159AE02E}"/>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Innovation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572D0C95-09C1-E1A5-9AB9-9778DFC17352}"/>
              </a:ext>
            </a:extLst>
          </p:cNvPr>
          <p:cNvSpPr/>
          <p:nvPr/>
        </p:nvSpPr>
        <p:spPr>
          <a:xfrm>
            <a:off x="910805" y="587408"/>
            <a:ext cx="152400" cy="876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E843CA-62EC-BEC0-1A23-2A4FEF26031F}"/>
              </a:ext>
            </a:extLst>
          </p:cNvPr>
          <p:cNvSpPr txBox="1"/>
          <p:nvPr/>
        </p:nvSpPr>
        <p:spPr>
          <a:xfrm>
            <a:off x="831850" y="2058095"/>
            <a:ext cx="6553199" cy="846385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Midlands universities have been supporting the innovation eco-system of their local and regional economies for decades. If your business is looking to access innovation support chains, our dedicated support programmes, funding and networks can help you do this. Through co-funded Government schemes like Knowledge Transfer Partnerships (KTPs), which is one of the most successful, long-running innovation schemes anywhere in the world, we help business of all sizes to innovate using the knowledge and expertise of UK universities.</a:t>
            </a:r>
          </a:p>
        </p:txBody>
      </p:sp>
      <p:sp>
        <p:nvSpPr>
          <p:cNvPr id="8" name="object 3">
            <a:extLst>
              <a:ext uri="{FF2B5EF4-FFF2-40B4-BE49-F238E27FC236}">
                <a16:creationId xmlns:a16="http://schemas.microsoft.com/office/drawing/2014/main" id="{9F1179E0-25F9-6160-F28B-C848310403B2}"/>
              </a:ext>
            </a:extLst>
          </p:cNvPr>
          <p:cNvSpPr txBox="1">
            <a:spLocks/>
          </p:cNvSpPr>
          <p:nvPr/>
        </p:nvSpPr>
        <p:spPr>
          <a:xfrm>
            <a:off x="8458906" y="2039034"/>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group of men working on computers&#10;&#10;Description automatically generated">
            <a:extLst>
              <a:ext uri="{FF2B5EF4-FFF2-40B4-BE49-F238E27FC236}">
                <a16:creationId xmlns:a16="http://schemas.microsoft.com/office/drawing/2014/main" id="{13C56FD5-F940-9A18-D186-0F3566CF766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916692DB-CA33-9C87-17C5-9935BA232CA3}"/>
              </a:ext>
            </a:extLst>
          </p:cNvPr>
          <p:cNvSpPr/>
          <p:nvPr/>
        </p:nvSpPr>
        <p:spPr>
          <a:xfrm>
            <a:off x="0" y="0"/>
            <a:ext cx="54038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41B1C446-5EFD-E888-A4C3-A97457B8FA48}"/>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Innovation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6100C679-ACD9-B82E-5EBB-D5C2AC8615D7}"/>
              </a:ext>
            </a:extLst>
          </p:cNvPr>
          <p:cNvSpPr/>
          <p:nvPr/>
        </p:nvSpPr>
        <p:spPr>
          <a:xfrm>
            <a:off x="910805" y="587408"/>
            <a:ext cx="152400" cy="876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02CE3AE9-A9D6-3730-99BB-042FDC5EE1D0}"/>
              </a:ext>
            </a:extLst>
          </p:cNvPr>
          <p:cNvSpPr txBox="1">
            <a:spLocks/>
          </p:cNvSpPr>
          <p:nvPr/>
        </p:nvSpPr>
        <p:spPr>
          <a:xfrm>
            <a:off x="6343475" y="2425828"/>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
        <p:nvSpPr>
          <p:cNvPr id="6" name="object 3">
            <a:extLst>
              <a:ext uri="{FF2B5EF4-FFF2-40B4-BE49-F238E27FC236}">
                <a16:creationId xmlns:a16="http://schemas.microsoft.com/office/drawing/2014/main" id="{C132980D-8F4F-B7F6-BF53-297573168BC8}"/>
              </a:ext>
            </a:extLst>
          </p:cNvPr>
          <p:cNvSpPr txBox="1"/>
          <p:nvPr/>
        </p:nvSpPr>
        <p:spPr>
          <a:xfrm>
            <a:off x="6343475" y="3063875"/>
            <a:ext cx="9658703" cy="5606865"/>
          </a:xfrm>
          <a:prstGeom prst="rect">
            <a:avLst/>
          </a:prstGeom>
          <a:solidFill>
            <a:srgbClr val="06204C">
              <a:alpha val="90000"/>
            </a:srgbClr>
          </a:solidFill>
        </p:spPr>
        <p:txBody>
          <a:bodyPr vert="horz" wrap="square" lIns="251999" tIns="216000" rIns="251999" bIns="216000" rtlCol="0">
            <a:spAutoFit/>
          </a:bodyPr>
          <a:lstStyle/>
          <a:p>
            <a:r>
              <a:rPr lang="en-GB" sz="2400" dirty="0">
                <a:solidFill>
                  <a:srgbClr val="FEFEFE"/>
                </a:solidFill>
                <a:effectLst/>
                <a:latin typeface="Arial" panose="020B0604020202020204" pitchFamily="34" charset="0"/>
                <a:cs typeface="Arial" panose="020B0604020202020204" pitchFamily="34" charset="0"/>
              </a:rPr>
              <a:t>Aston University entered into a three year knowledge transfer partnership with </a:t>
            </a:r>
            <a:r>
              <a:rPr lang="en-GB" sz="2400" dirty="0" err="1">
                <a:solidFill>
                  <a:srgbClr val="FEFEFE"/>
                </a:solidFill>
                <a:effectLst/>
                <a:latin typeface="Arial" panose="020B0604020202020204" pitchFamily="34" charset="0"/>
                <a:cs typeface="Arial" panose="020B0604020202020204" pitchFamily="34" charset="0"/>
              </a:rPr>
              <a:t>Aurrigo</a:t>
            </a:r>
            <a:r>
              <a:rPr lang="en-GB" sz="2400" dirty="0">
                <a:solidFill>
                  <a:srgbClr val="FEFEFE"/>
                </a:solidFill>
                <a:effectLst/>
                <a:latin typeface="Arial" panose="020B0604020202020204" pitchFamily="34" charset="0"/>
                <a:cs typeface="Arial" panose="020B0604020202020204" pitchFamily="34" charset="0"/>
              </a:rPr>
              <a:t>, a division of the Richmond Design and Marketing Group (RDM) through the College of Engineering and Physical Sciences. Led by Aston’s Computer Science department, the KTP’s purpose is to develop and implement a sophisticated machine vision solution for autonomous vehicles in the Low-Speed Autonomous Transport Systems (L-SATS) sector. The project puts forward the development of intelligent systems with perception and autonomous decision capabilities in order to navigate the presence of static and dynamic obstacles while following higher level directions. Further benefits of the KTP will include higher levels of safety in operating autonomous vehicles, delivery of L-SATS into mixed environments, and low cost alternatives to high-cost detection systems.</a:t>
            </a:r>
          </a:p>
        </p:txBody>
      </p:sp>
    </p:spTree>
    <p:extLst>
      <p:ext uri="{BB962C8B-B14F-4D97-AF65-F5344CB8AC3E}">
        <p14:creationId xmlns:p14="http://schemas.microsoft.com/office/powerpoint/2010/main" val="858603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map of the country&#10;&#10;Description automatically generated">
            <a:extLst>
              <a:ext uri="{FF2B5EF4-FFF2-40B4-BE49-F238E27FC236}">
                <a16:creationId xmlns:a16="http://schemas.microsoft.com/office/drawing/2014/main" id="{3F9D5FD2-9DCB-32E4-2728-43102B3231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6"/>
            <a:ext cx="20104100" cy="11308553"/>
          </a:xfrm>
          <a:prstGeom prst="rect">
            <a:avLst/>
          </a:prstGeom>
        </p:spPr>
      </p:pic>
      <p:sp>
        <p:nvSpPr>
          <p:cNvPr id="2" name="object 3">
            <a:extLst>
              <a:ext uri="{FF2B5EF4-FFF2-40B4-BE49-F238E27FC236}">
                <a16:creationId xmlns:a16="http://schemas.microsoft.com/office/drawing/2014/main" id="{8A0A286A-94D6-33C7-4297-6D3FE9602E14}"/>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Co-location</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071B2B8F-22A2-621E-A77D-D99F6BD818A8}"/>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12">
            <a:extLst>
              <a:ext uri="{FF2B5EF4-FFF2-40B4-BE49-F238E27FC236}">
                <a16:creationId xmlns:a16="http://schemas.microsoft.com/office/drawing/2014/main" id="{E5DE1364-3502-F5D4-5AC1-414C2875E4C2}"/>
              </a:ext>
            </a:extLst>
          </p:cNvPr>
          <p:cNvSpPr/>
          <p:nvPr/>
        </p:nvSpPr>
        <p:spPr>
          <a:xfrm>
            <a:off x="4946650" y="2987675"/>
            <a:ext cx="154940" cy="4869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EDB138-8CF5-A434-005C-84AADE8D3BB1}"/>
              </a:ext>
            </a:extLst>
          </p:cNvPr>
          <p:cNvSpPr txBox="1"/>
          <p:nvPr/>
        </p:nvSpPr>
        <p:spPr>
          <a:xfrm>
            <a:off x="5861050" y="3216275"/>
            <a:ext cx="9753600" cy="4524315"/>
          </a:xfrm>
          <a:prstGeom prst="rect">
            <a:avLst/>
          </a:prstGeom>
          <a:noFill/>
        </p:spPr>
        <p:txBody>
          <a:bodyPr wrap="square" rtlCol="0">
            <a:spAutoFit/>
          </a:bodyPr>
          <a:lstStyle/>
          <a:p>
            <a:r>
              <a:rPr lang="en-GB" sz="7200" b="1" dirty="0">
                <a:solidFill>
                  <a:srgbClr val="71CAF2"/>
                </a:solidFill>
                <a:effectLst/>
                <a:latin typeface="Arial" panose="020B0604020202020204" pitchFamily="34" charset="0"/>
                <a:cs typeface="Arial" panose="020B0604020202020204" pitchFamily="34" charset="0"/>
              </a:rPr>
              <a:t>Forge the future of transport technology with universities in the Midlands</a:t>
            </a:r>
            <a:endParaRPr lang="en-GB" sz="7200" dirty="0">
              <a:solidFill>
                <a:srgbClr val="71CAF2"/>
              </a:solidFill>
              <a:effectLst/>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4424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Regeneration and integration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77724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across the Midlands work in partnership with the UK and Local Government to help drive economic growth through innovation and inward investment. Through a range of public-private partnerships, universities are involved in over 20 major economic development opportunities identified by the Midlands Investment Portfolio, worth over £10bn in Gross Development Value. In the West Midlands, universities work with the Combined Authority and Growth Company to work on a range of projects as a part of one of only three UK Innovation Accelerators. </a:t>
            </a:r>
          </a:p>
        </p:txBody>
      </p:sp>
      <p:sp>
        <p:nvSpPr>
          <p:cNvPr id="5" name="object 3">
            <a:extLst>
              <a:ext uri="{FF2B5EF4-FFF2-40B4-BE49-F238E27FC236}">
                <a16:creationId xmlns:a16="http://schemas.microsoft.com/office/drawing/2014/main" id="{228B328B-1B34-5C49-1EF9-52F52C92566D}"/>
              </a:ext>
            </a:extLst>
          </p:cNvPr>
          <p:cNvSpPr txBox="1">
            <a:spLocks/>
          </p:cNvSpPr>
          <p:nvPr/>
        </p:nvSpPr>
        <p:spPr>
          <a:xfrm>
            <a:off x="10711077" y="2125324"/>
            <a:ext cx="3163005" cy="699404"/>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600" b="1" dirty="0">
                <a:solidFill>
                  <a:srgbClr val="06204C"/>
                </a:solidFill>
                <a:effectLst/>
                <a:latin typeface="Arial" panose="020B0604020202020204" pitchFamily="34" charset="0"/>
                <a:cs typeface="Arial" panose="020B0604020202020204" pitchFamily="34" charset="0"/>
              </a:rPr>
              <a:t>Case study</a:t>
            </a:r>
          </a:p>
        </p:txBody>
      </p:sp>
      <p:sp>
        <p:nvSpPr>
          <p:cNvPr id="8" name="object 3">
            <a:extLst>
              <a:ext uri="{FF2B5EF4-FFF2-40B4-BE49-F238E27FC236}">
                <a16:creationId xmlns:a16="http://schemas.microsoft.com/office/drawing/2014/main" id="{3B4C3E55-6C31-9BC5-AEBA-630E5288D511}"/>
              </a:ext>
            </a:extLst>
          </p:cNvPr>
          <p:cNvSpPr txBox="1"/>
          <p:nvPr/>
        </p:nvSpPr>
        <p:spPr>
          <a:xfrm>
            <a:off x="10711077" y="2824728"/>
            <a:ext cx="6400800" cy="502209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dirty="0">
                <a:solidFill>
                  <a:srgbClr val="FEFEFE"/>
                </a:solidFill>
                <a:effectLst/>
                <a:latin typeface="Arial" panose="020B0604020202020204" pitchFamily="34" charset="0"/>
                <a:cs typeface="Arial" panose="020B0604020202020204" pitchFamily="34" charset="0"/>
              </a:rPr>
              <a:t>The WMG Skills Centre has been created to deliver expert-led, flexible and cutting-edge short courses designed for groups and individuals who will shape the future of business and industry.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University of Derby leads the Nuclear Skills Academy in partnership with Rolls Royce. It is the first of its kind and aims to sustain nuclear capability within the UK’s submarines programme by creating a dedicated pipeline of apprentice talent at the start of their careers.</a:t>
            </a:r>
          </a:p>
        </p:txBody>
      </p:sp>
    </p:spTree>
    <p:extLst>
      <p:ext uri="{BB962C8B-B14F-4D97-AF65-F5344CB8AC3E}">
        <p14:creationId xmlns:p14="http://schemas.microsoft.com/office/powerpoint/2010/main" val="1689524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Talent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5486400" cy="206210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Home to 20 universities, the Midlands hosts over 350,000 students and 100,000 graduates a year. </a:t>
            </a:r>
          </a:p>
        </p:txBody>
      </p:sp>
      <p:sp>
        <p:nvSpPr>
          <p:cNvPr id="5" name="object 3">
            <a:extLst>
              <a:ext uri="{FF2B5EF4-FFF2-40B4-BE49-F238E27FC236}">
                <a16:creationId xmlns:a16="http://schemas.microsoft.com/office/drawing/2014/main" id="{228B328B-1B34-5C49-1EF9-52F52C92566D}"/>
              </a:ext>
            </a:extLst>
          </p:cNvPr>
          <p:cNvSpPr txBox="1">
            <a:spLocks/>
          </p:cNvSpPr>
          <p:nvPr/>
        </p:nvSpPr>
        <p:spPr>
          <a:xfrm>
            <a:off x="8445500" y="2125324"/>
            <a:ext cx="3163005" cy="699404"/>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600" b="1" dirty="0">
                <a:solidFill>
                  <a:srgbClr val="06204C"/>
                </a:solidFill>
                <a:effectLst/>
                <a:latin typeface="Arial" panose="020B0604020202020204" pitchFamily="34" charset="0"/>
                <a:cs typeface="Arial" panose="020B0604020202020204" pitchFamily="34" charset="0"/>
              </a:rPr>
              <a:t>Case study</a:t>
            </a:r>
          </a:p>
        </p:txBody>
      </p:sp>
      <p:sp>
        <p:nvSpPr>
          <p:cNvPr id="8" name="object 3">
            <a:extLst>
              <a:ext uri="{FF2B5EF4-FFF2-40B4-BE49-F238E27FC236}">
                <a16:creationId xmlns:a16="http://schemas.microsoft.com/office/drawing/2014/main" id="{3B4C3E55-6C31-9BC5-AEBA-630E5288D511}"/>
              </a:ext>
            </a:extLst>
          </p:cNvPr>
          <p:cNvSpPr txBox="1"/>
          <p:nvPr/>
        </p:nvSpPr>
        <p:spPr>
          <a:xfrm>
            <a:off x="8445499" y="2824728"/>
            <a:ext cx="7418173" cy="6130085"/>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dirty="0">
                <a:solidFill>
                  <a:srgbClr val="FEFEFE"/>
                </a:solidFill>
                <a:effectLst/>
                <a:latin typeface="Arial" panose="020B0604020202020204" pitchFamily="34" charset="0"/>
                <a:cs typeface="Arial" panose="020B0604020202020204" pitchFamily="34" charset="0"/>
              </a:rPr>
              <a:t>The University of Derby, Loughborough University, Derby College, and Loughborough College are working together on the £13 million East Midlands Institute of Technology to create a highly advanced workforce ready to lead Industry 4.0, with a focus on critical engineering, manufacturing, and digital skills. Specialist skills programmes will include engineering and manufacturing technologies; information and communication technology; science, mathematics, and construction; and planning and the built environment.</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Institute will work closely with global firms leading in the transport sector like Rolls Royce and Toyota, as well as others like </a:t>
            </a:r>
            <a:r>
              <a:rPr lang="en-GB" sz="2400" dirty="0" err="1">
                <a:solidFill>
                  <a:srgbClr val="FEFEFE"/>
                </a:solidFill>
                <a:effectLst/>
                <a:latin typeface="Arial" panose="020B0604020202020204" pitchFamily="34" charset="0"/>
                <a:cs typeface="Arial" panose="020B0604020202020204" pitchFamily="34" charset="0"/>
              </a:rPr>
              <a:t>Uniper</a:t>
            </a:r>
            <a:r>
              <a:rPr lang="en-GB" sz="2400" dirty="0">
                <a:solidFill>
                  <a:srgbClr val="FEFEFE"/>
                </a:solidFill>
                <a:effectLst/>
                <a:latin typeface="Arial" panose="020B0604020202020204" pitchFamily="34" charset="0"/>
                <a:cs typeface="Arial" panose="020B0604020202020204" pitchFamily="34" charset="0"/>
              </a:rPr>
              <a:t>, Fujitsu, Alstom, National Grid ESO, and Bloc Digital.</a:t>
            </a:r>
          </a:p>
        </p:txBody>
      </p:sp>
    </p:spTree>
    <p:extLst>
      <p:ext uri="{BB962C8B-B14F-4D97-AF65-F5344CB8AC3E}">
        <p14:creationId xmlns:p14="http://schemas.microsoft.com/office/powerpoint/2010/main" val="408197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8688D30F-2F34-EBBD-9D0D-FA9BB57AE52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79449" y="3825875"/>
            <a:ext cx="7599405" cy="31242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5944256"/>
          </a:xfrm>
          <a:prstGeom prst="rect">
            <a:avLst/>
          </a:prstGeom>
        </p:spPr>
        <p:txBody>
          <a:bodyPr vert="horz" wrap="square" lIns="0" tIns="11430" rIns="0" bIns="0" rtlCol="0">
            <a:spAutoFit/>
          </a:bodyPr>
          <a:lstStyle/>
          <a:p>
            <a:pPr marL="12700" marR="266065">
              <a:lnSpc>
                <a:spcPct val="101499"/>
              </a:lnSpc>
              <a:spcBef>
                <a:spcPts val="90"/>
              </a:spcBef>
            </a:pPr>
            <a:r>
              <a:rPr sz="3200" dirty="0">
                <a:latin typeface="Arial" panose="020B0604020202020204" pitchFamily="34" charset="0"/>
                <a:cs typeface="Arial" panose="020B0604020202020204" pitchFamily="34" charset="0"/>
              </a:rPr>
              <a:t>Midlands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Mindforge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ambitious,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patient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investment</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company</a:t>
            </a:r>
            <a:r>
              <a:rPr sz="3200" spc="50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aiming</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transform</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ground-breaking</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science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 into</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successful </a:t>
            </a:r>
            <a:r>
              <a:rPr sz="3200" dirty="0">
                <a:latin typeface="Arial" panose="020B0604020202020204" pitchFamily="34" charset="0"/>
                <a:cs typeface="Arial" panose="020B0604020202020204" pitchFamily="34" charset="0"/>
              </a:rPr>
              <a:t>businesses with</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potential</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positively impact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5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world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accelerate</a:t>
            </a:r>
            <a:r>
              <a:rPr sz="3200" spc="10"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the </a:t>
            </a:r>
            <a:r>
              <a:rPr sz="3200" dirty="0">
                <a:latin typeface="Arial" panose="020B0604020202020204" pitchFamily="34" charset="0"/>
                <a:cs typeface="Arial" panose="020B0604020202020204" pitchFamily="34" charset="0"/>
              </a:rPr>
              <a:t>commercialisation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of</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research</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from</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partner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universities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Aston,</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Birmingham, </a:t>
            </a:r>
            <a:r>
              <a:rPr sz="3200" dirty="0">
                <a:latin typeface="Arial" panose="020B0604020202020204" pitchFamily="34" charset="0"/>
                <a:cs typeface="Arial" panose="020B0604020202020204" pitchFamily="34" charset="0"/>
              </a:rPr>
              <a:t>Cranfield,</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Keele,</a:t>
            </a:r>
            <a:r>
              <a:rPr sz="3200" spc="3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Leicester,</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Loughborough,</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Nottingham,</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2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Warwick.</a:t>
            </a:r>
          </a:p>
          <a:p>
            <a:pPr>
              <a:lnSpc>
                <a:spcPct val="100000"/>
              </a:lnSpc>
              <a:spcBef>
                <a:spcPts val="30"/>
              </a:spcBef>
            </a:pPr>
            <a:endParaRPr sz="3200" dirty="0">
              <a:latin typeface="Arial" panose="020B0604020202020204" pitchFamily="34" charset="0"/>
              <a:cs typeface="Arial" panose="020B0604020202020204" pitchFamily="34" charset="0"/>
            </a:endParaRPr>
          </a:p>
          <a:p>
            <a:pPr marL="12700" marR="951865">
              <a:lnSpc>
                <a:spcPct val="101499"/>
              </a:lnSpc>
              <a:spcBef>
                <a:spcPts val="5"/>
              </a:spcBef>
            </a:pPr>
            <a:r>
              <a:rPr sz="3200" dirty="0">
                <a:latin typeface="Arial" panose="020B0604020202020204" pitchFamily="34" charset="0"/>
                <a:cs typeface="Arial" panose="020B0604020202020204" pitchFamily="34" charset="0"/>
              </a:rPr>
              <a:t>By providing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company-building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skills</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university spinouts</a:t>
            </a:r>
            <a:r>
              <a:rPr sz="3200" spc="45"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and </a:t>
            </a:r>
            <a:r>
              <a:rPr sz="3200" dirty="0">
                <a:latin typeface="Arial" panose="020B0604020202020204" pitchFamily="34" charset="0"/>
                <a:cs typeface="Arial" panose="020B0604020202020204" pitchFamily="34" charset="0"/>
              </a:rPr>
              <a:t>early-stage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IP</a:t>
            </a:r>
            <a:r>
              <a:rPr sz="3200" spc="-2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rich</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businesses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Midlands,</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we</a:t>
            </a:r>
            <a:r>
              <a:rPr sz="3200" spc="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will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build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foundations </a:t>
            </a:r>
            <a:r>
              <a:rPr sz="3200" dirty="0">
                <a:latin typeface="Arial" panose="020B0604020202020204" pitchFamily="34" charset="0"/>
                <a:cs typeface="Arial" panose="020B0604020202020204" pitchFamily="34" charset="0"/>
              </a:rPr>
              <a:t>of</a:t>
            </a:r>
            <a:r>
              <a:rPr sz="3200" spc="-2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new</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eco-system</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 the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region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30" dirty="0">
                <a:latin typeface="Arial" panose="020B0604020202020204" pitchFamily="34" charset="0"/>
                <a:cs typeface="Arial" panose="020B0604020202020204" pitchFamily="34" charset="0"/>
              </a:rPr>
              <a:t> </a:t>
            </a:r>
            <a:br>
              <a:rPr lang="en-GB" sz="3200" spc="30" dirty="0">
                <a:latin typeface="Arial" panose="020B0604020202020204" pitchFamily="34" charset="0"/>
                <a:cs typeface="Arial" panose="020B0604020202020204" pitchFamily="34" charset="0"/>
              </a:rPr>
            </a:br>
            <a:r>
              <a:rPr sz="3200" dirty="0">
                <a:latin typeface="Arial" panose="020B0604020202020204" pitchFamily="34" charset="0"/>
                <a:cs typeface="Arial" panose="020B0604020202020204" pitchFamily="34" charset="0"/>
              </a:rPr>
              <a:t>create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companies </a:t>
            </a:r>
            <a:r>
              <a:rPr sz="3200" spc="-20" dirty="0">
                <a:latin typeface="Arial" panose="020B0604020202020204" pitchFamily="34" charset="0"/>
                <a:cs typeface="Arial" panose="020B0604020202020204" pitchFamily="34" charset="0"/>
              </a:rPr>
              <a:t>that </a:t>
            </a:r>
            <a:r>
              <a:rPr sz="3200" dirty="0">
                <a:latin typeface="Arial" panose="020B0604020202020204" pitchFamily="34" charset="0"/>
                <a:cs typeface="Arial" panose="020B0604020202020204" pitchFamily="34" charset="0"/>
              </a:rPr>
              <a:t>can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drive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economic</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growth whilst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delivering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real-world</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impact.</a:t>
            </a:r>
            <a:endParaRPr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911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4452116"/>
          </a:xfrm>
          <a:prstGeom prst="rect">
            <a:avLst/>
          </a:prstGeom>
        </p:spPr>
        <p:txBody>
          <a:bodyPr vert="horz" wrap="square" lIns="0" tIns="11430" rIns="0" bIns="0" rtlCol="0">
            <a:spAutoFit/>
          </a:bodyPr>
          <a:lstStyle/>
          <a:p>
            <a:pPr marL="12700" marR="5080">
              <a:lnSpc>
                <a:spcPct val="101499"/>
              </a:lnSpc>
            </a:pPr>
            <a:r>
              <a:rPr lang="en-GB" sz="3200" dirty="0">
                <a:latin typeface="Arial" panose="020B0604020202020204" pitchFamily="34" charset="0"/>
                <a:cs typeface="Arial" panose="020B0604020202020204" pitchFamily="34" charset="0"/>
              </a:rPr>
              <a:t>Midlands</a:t>
            </a:r>
            <a:r>
              <a:rPr lang="en-GB" sz="3200" spc="35"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Mindforge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independent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company</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that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aims</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raise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up</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£250m </a:t>
            </a:r>
            <a:r>
              <a:rPr lang="en-GB" sz="3200" dirty="0">
                <a:latin typeface="Arial" panose="020B0604020202020204" pitchFamily="34" charset="0"/>
                <a:cs typeface="Arial" panose="020B0604020202020204" pitchFamily="34" charset="0"/>
              </a:rPr>
              <a:t>from</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strategic</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corporate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partners,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institutional</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investors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qualifying</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individuals.</a:t>
            </a:r>
          </a:p>
          <a:p>
            <a:pPr>
              <a:lnSpc>
                <a:spcPct val="100000"/>
              </a:lnSpc>
              <a:spcBef>
                <a:spcPts val="30"/>
              </a:spcBef>
            </a:pPr>
            <a:endParaRPr lang="en-GB" sz="3200" dirty="0">
              <a:latin typeface="Arial" panose="020B0604020202020204" pitchFamily="34" charset="0"/>
              <a:cs typeface="Arial" panose="020B0604020202020204" pitchFamily="34" charset="0"/>
            </a:endParaRPr>
          </a:p>
          <a:p>
            <a:pPr marL="12700" marR="261620">
              <a:lnSpc>
                <a:spcPct val="101499"/>
              </a:lnSpc>
            </a:pPr>
            <a:r>
              <a:rPr lang="en-GB" sz="3200" dirty="0" err="1">
                <a:latin typeface="Arial" panose="020B0604020202020204" pitchFamily="34" charset="0"/>
                <a:cs typeface="Arial" panose="020B0604020202020204" pitchFamily="34" charset="0"/>
              </a:rPr>
              <a:t>Mindforge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will</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 with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impact”</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found</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scale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transformational</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science </a:t>
            </a:r>
            <a:r>
              <a:rPr lang="en-GB" sz="3200" dirty="0">
                <a:latin typeface="Arial" panose="020B0604020202020204" pitchFamily="34" charset="0"/>
                <a:cs typeface="Arial" panose="020B0604020202020204" pitchFamily="34" charset="0"/>
              </a:rPr>
              <a:t>backed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companies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sectors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such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Clean</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Technologies,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Computational </a:t>
            </a:r>
            <a:r>
              <a:rPr lang="en-GB" sz="3200" dirty="0">
                <a:latin typeface="Arial" panose="020B0604020202020204" pitchFamily="34" charset="0"/>
                <a:cs typeface="Arial" panose="020B0604020202020204" pitchFamily="34" charset="0"/>
              </a:rPr>
              <a:t>Science,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Life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Sciences</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Health</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Tech,</a:t>
            </a:r>
            <a:r>
              <a:rPr lang="en-GB" sz="3200" dirty="0">
                <a:latin typeface="Arial" panose="020B0604020202020204" pitchFamily="34" charset="0"/>
                <a:cs typeface="Arial" panose="020B0604020202020204" pitchFamily="34" charset="0"/>
              </a:rPr>
              <a:t> to</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create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highly</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skilled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jobs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support </a:t>
            </a:r>
            <a:r>
              <a:rPr lang="en-GB" sz="3200" dirty="0">
                <a:latin typeface="Arial" panose="020B0604020202020204" pitchFamily="34" charset="0"/>
                <a:cs typeface="Arial" panose="020B0604020202020204" pitchFamily="34" charset="0"/>
              </a:rPr>
              <a:t>the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UK’s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ambition</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become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technology </a:t>
            </a:r>
            <a:r>
              <a:rPr lang="en-GB" sz="3200" spc="-10" dirty="0">
                <a:latin typeface="Arial" panose="020B0604020202020204" pitchFamily="34" charset="0"/>
                <a:cs typeface="Arial" panose="020B0604020202020204" pitchFamily="34" charset="0"/>
              </a:rPr>
              <a:t>superpower.</a:t>
            </a: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980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erson in a white coat working in a factory&#10;&#10;Description automatically generated">
            <a:extLst>
              <a:ext uri="{FF2B5EF4-FFF2-40B4-BE49-F238E27FC236}">
                <a16:creationId xmlns:a16="http://schemas.microsoft.com/office/drawing/2014/main" id="{C4DF0D36-E8DD-BB73-AAE8-E2F608C91A5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054475"/>
            <a:ext cx="104394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Directory of key transport technology R&amp;D assets across the Midlands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607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erial view of a circular area with a circular structure&#10;&#10;Description automatically generated with medium confidence">
            <a:extLst>
              <a:ext uri="{FF2B5EF4-FFF2-40B4-BE49-F238E27FC236}">
                <a16:creationId xmlns:a16="http://schemas.microsoft.com/office/drawing/2014/main" id="{F00314AC-5A6C-BAB4-6B18-6E70017E713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194050" y="397"/>
            <a:ext cx="16910050"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Aerospace</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358AD4-9683-53FC-0128-ABBF865795E0}"/>
              </a:ext>
            </a:extLst>
          </p:cNvPr>
          <p:cNvSpPr txBox="1"/>
          <p:nvPr/>
        </p:nvSpPr>
        <p:spPr>
          <a:xfrm>
            <a:off x="831850" y="2594301"/>
            <a:ext cx="5943599" cy="3539430"/>
          </a:xfrm>
          <a:prstGeom prst="rect">
            <a:avLst/>
          </a:prstGeom>
          <a:noFill/>
        </p:spPr>
        <p:txBody>
          <a:bodyPr wrap="square" anchor="t" anchorCtr="0">
            <a:spAutoFit/>
          </a:bodyPr>
          <a:lstStyle/>
          <a:p>
            <a:r>
              <a:rPr lang="en-GB" sz="3200" dirty="0">
                <a:solidFill>
                  <a:schemeClr val="tx1"/>
                </a:solidFill>
                <a:effectLst/>
                <a:latin typeface="Arial" panose="020B0604020202020204" pitchFamily="34" charset="0"/>
                <a:cs typeface="Arial" panose="020B0604020202020204" pitchFamily="34" charset="0"/>
              </a:rPr>
              <a:t>The Midlands has a number of world class research facilities that businesses can collaborate with - all dedicated to helping the aerospace sector in the Midlands remain at the forefront of technology. </a:t>
            </a: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4"/>
            <a:ext cx="154940" cy="742274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7422747"/>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An investment opportunity: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Jet Zero at the University of Nottingham</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£40 million (US$50 million) Power Electronics and Machines Centre (PEMC) offers purpose-built laboratories for the Power Electronics, Machines and Control research group – the largest such group of researchers in the world. It hosts the UK Government-funded Driving the Electric Revolution Industrialisation Centre – Midlands (DER Midlands Industrial Centre) which is developing technology and manufacturing processes for advanced electrical machines and drives.</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building also houses the 20MW UK Electrification of Aerospace Propulsion Facility (UKEAPF) which will offer large-scale industry testing, the likes of which no other research institute in the world can offer.</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By March 2024, the University of Nottingham will have aligned £470 million worth of industrial work with the PEMC facility, and with the support of partners its ambition is to make the East Midlands the world’s foremost location for low-carbon aerospace innovation.</a:t>
            </a:r>
          </a:p>
        </p:txBody>
      </p:sp>
    </p:spTree>
    <p:extLst>
      <p:ext uri="{BB962C8B-B14F-4D97-AF65-F5344CB8AC3E}">
        <p14:creationId xmlns:p14="http://schemas.microsoft.com/office/powerpoint/2010/main" val="1954874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erial view of a circular area with a circular structure&#10;&#10;Description automatically generated with medium confidence">
            <a:extLst>
              <a:ext uri="{FF2B5EF4-FFF2-40B4-BE49-F238E27FC236}">
                <a16:creationId xmlns:a16="http://schemas.microsoft.com/office/drawing/2014/main" id="{F00314AC-5A6C-BAB4-6B18-6E70017E713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194050" y="397"/>
            <a:ext cx="16910050"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Aerospace</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358AD4-9683-53FC-0128-ABBF865795E0}"/>
              </a:ext>
            </a:extLst>
          </p:cNvPr>
          <p:cNvSpPr txBox="1"/>
          <p:nvPr/>
        </p:nvSpPr>
        <p:spPr>
          <a:xfrm>
            <a:off x="831850" y="2594301"/>
            <a:ext cx="5943599" cy="584775"/>
          </a:xfrm>
          <a:prstGeom prst="rect">
            <a:avLst/>
          </a:prstGeom>
          <a:noFill/>
        </p:spPr>
        <p:txBody>
          <a:bodyPr wrap="square" anchor="t" anchorCtr="0">
            <a:spAutoFit/>
          </a:bodyPr>
          <a:lstStyle/>
          <a:p>
            <a:r>
              <a:rPr lang="en-GB" sz="3200" b="1" dirty="0">
                <a:solidFill>
                  <a:srgbClr val="06204C"/>
                </a:solidFill>
                <a:effectLst/>
                <a:latin typeface="Arial" panose="020B0604020202020204" pitchFamily="34" charset="0"/>
                <a:cs typeface="Arial" panose="020B0604020202020204" pitchFamily="34" charset="0"/>
              </a:rPr>
              <a:t>Investor support </a:t>
            </a: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4"/>
            <a:ext cx="154940" cy="6191641"/>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619164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Global Research Airport at Cranfield University </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Cranfield University’s own airport offers a unique environment for transformational research in the aerospace sector.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As one of the few universities in the world with its own airport, Cranfield is at the forefront of aerospace technology, working to address the challenges of digital aviation and rethink the airports, airlines, airspace management and aircraft of the future.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Located in Bedfordshire, Cranfield works closely with business, industry, and governments across the world. From the development of Volante Vision Concept with Aston Martin and Rolls-Royce to the £67 million Digital Aviation Research and Technology Centre, Cranfield offers teams of experts from a range of skill sets, often in collaboration with other universities and consultants to meet any aerospace challenges that a business can face.</a:t>
            </a:r>
          </a:p>
        </p:txBody>
      </p:sp>
      <p:sp>
        <p:nvSpPr>
          <p:cNvPr id="2" name="TextBox 1">
            <a:extLst>
              <a:ext uri="{FF2B5EF4-FFF2-40B4-BE49-F238E27FC236}">
                <a16:creationId xmlns:a16="http://schemas.microsoft.com/office/drawing/2014/main" id="{F83A5E7D-25CF-38CF-ACD3-00116D67E6A5}"/>
              </a:ext>
            </a:extLst>
          </p:cNvPr>
          <p:cNvSpPr txBox="1"/>
          <p:nvPr/>
        </p:nvSpPr>
        <p:spPr>
          <a:xfrm>
            <a:off x="831850" y="3762701"/>
            <a:ext cx="5943599" cy="3662541"/>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894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men working on a car&#10;&#10;Description automatically generated">
            <a:extLst>
              <a:ext uri="{FF2B5EF4-FFF2-40B4-BE49-F238E27FC236}">
                <a16:creationId xmlns:a16="http://schemas.microsoft.com/office/drawing/2014/main" id="{58B0C587-9EDD-719A-838A-8E5001A5666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Automotive</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358AD4-9683-53FC-0128-ABBF865795E0}"/>
              </a:ext>
            </a:extLst>
          </p:cNvPr>
          <p:cNvSpPr txBox="1"/>
          <p:nvPr/>
        </p:nvSpPr>
        <p:spPr>
          <a:xfrm>
            <a:off x="831850" y="2594301"/>
            <a:ext cx="6553199" cy="7971413"/>
          </a:xfrm>
          <a:prstGeom prst="rect">
            <a:avLst/>
          </a:prstGeom>
          <a:noFill/>
        </p:spPr>
        <p:txBody>
          <a:bodyPr wrap="square" anchor="t" anchorCtr="0">
            <a:spAutoFit/>
          </a:bodyPr>
          <a:lstStyle/>
          <a:p>
            <a:r>
              <a:rPr lang="en-GB" sz="3200" dirty="0">
                <a:solidFill>
                  <a:srgbClr val="061F4C"/>
                </a:solidFill>
                <a:effectLst/>
                <a:latin typeface="Arial" panose="020B0604020202020204" pitchFamily="34" charset="0"/>
                <a:cs typeface="Arial" panose="020B0604020202020204" pitchFamily="34" charset="0"/>
              </a:rPr>
              <a:t>Businesses can work with a range of research and development facilities, which can help them translate their research, innovate their product, or co-locate to access research facilities, and a skilled community of experts. Companies could choose to invest in the Net Zero transport investment opportunity in Coventry and Warwickshire, test their vehicles at one of National Wind Tunnel test centres, or develop new manufacturing processes with experts at the National Automotive Innovation Centre.</a:t>
            </a: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566842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566842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FFFFF"/>
                </a:solidFill>
                <a:effectLst/>
                <a:latin typeface="Arial" panose="020B0604020202020204" pitchFamily="34" charset="0"/>
                <a:cs typeface="Arial" panose="020B0604020202020204" pitchFamily="34" charset="0"/>
              </a:rPr>
              <a:t>The National Automotive Innovation Centre</a:t>
            </a:r>
            <a:endParaRPr lang="en-GB" sz="3200" dirty="0">
              <a:solidFill>
                <a:srgbClr val="FFFFFF"/>
              </a:solidFill>
              <a:effectLst/>
              <a:latin typeface="Arial" panose="020B0604020202020204" pitchFamily="34" charset="0"/>
              <a:cs typeface="Arial" panose="020B0604020202020204" pitchFamily="34" charset="0"/>
            </a:endParaRPr>
          </a:p>
          <a:p>
            <a:pPr>
              <a:spcAft>
                <a:spcPts val="1200"/>
              </a:spcAft>
            </a:pPr>
            <a:r>
              <a:rPr lang="en-GB" sz="2400" dirty="0">
                <a:solidFill>
                  <a:srgbClr val="FFFFFF"/>
                </a:solidFill>
                <a:effectLst/>
                <a:latin typeface="Arial" panose="020B0604020202020204" pitchFamily="34" charset="0"/>
                <a:cs typeface="Arial" panose="020B0604020202020204" pitchFamily="34" charset="0"/>
              </a:rPr>
              <a:t>The £180m National Automotive Innovation Centre, at Warwick University, in Coventry, is the single largest automotive research centre in Europe – a partnership between WMG, Jaguar Land Rover, and the Tata Motors European Technical Centre. There are over 1,000 designers, engineers and researchers at the Centre, working on a range of future vehicle and mobility solution projects, alongside SMEs, large manufacturers, and governments.</a:t>
            </a:r>
          </a:p>
          <a:p>
            <a:pPr>
              <a:spcAft>
                <a:spcPts val="1200"/>
              </a:spcAft>
            </a:pPr>
            <a:r>
              <a:rPr lang="en-GB" sz="2400" dirty="0">
                <a:solidFill>
                  <a:srgbClr val="FFFFFF"/>
                </a:solidFill>
                <a:effectLst/>
                <a:latin typeface="Arial" panose="020B0604020202020204" pitchFamily="34" charset="0"/>
                <a:cs typeface="Arial" panose="020B0604020202020204" pitchFamily="34" charset="0"/>
              </a:rPr>
              <a:t>Elsewhere, on the Warwick University Wellesbourne Campus, is the Lotus Advanced Technology Centre. There are 130 highly qualified engineers co-located on site, focused on developing new technologies for the automotive industry, such as lightweight materials, new manufacturing processes, and new powertrains.</a:t>
            </a:r>
          </a:p>
        </p:txBody>
      </p:sp>
    </p:spTree>
    <p:extLst>
      <p:ext uri="{BB962C8B-B14F-4D97-AF65-F5344CB8AC3E}">
        <p14:creationId xmlns:p14="http://schemas.microsoft.com/office/powerpoint/2010/main" val="208890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men working on a car&#10;&#10;Description automatically generated">
            <a:extLst>
              <a:ext uri="{FF2B5EF4-FFF2-40B4-BE49-F238E27FC236}">
                <a16:creationId xmlns:a16="http://schemas.microsoft.com/office/drawing/2014/main" id="{58B0C587-9EDD-719A-838A-8E5001A5666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Automotive</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1999489"/>
            <a:ext cx="154940" cy="80383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1999490"/>
            <a:ext cx="10061156" cy="803830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FFFFF"/>
                </a:solidFill>
                <a:effectLst/>
                <a:latin typeface="Arial" panose="020B0604020202020204" pitchFamily="34" charset="0"/>
                <a:cs typeface="Arial" panose="020B0604020202020204" pitchFamily="34" charset="0"/>
              </a:rPr>
              <a:t>An Investment Opportunity - Net Zero transport in Coventry and Warwickshire</a:t>
            </a:r>
            <a:endParaRPr lang="en-GB" sz="3200" dirty="0">
              <a:solidFill>
                <a:srgbClr val="FFFFFF"/>
              </a:solidFill>
              <a:effectLst/>
              <a:latin typeface="Arial" panose="020B0604020202020204" pitchFamily="34" charset="0"/>
              <a:cs typeface="Arial" panose="020B0604020202020204" pitchFamily="34" charset="0"/>
            </a:endParaRPr>
          </a:p>
          <a:p>
            <a:pPr>
              <a:spcAft>
                <a:spcPts val="1200"/>
              </a:spcAft>
            </a:pPr>
            <a:r>
              <a:rPr lang="en-GB" sz="2400" dirty="0">
                <a:solidFill>
                  <a:srgbClr val="FFFFFF"/>
                </a:solidFill>
                <a:effectLst/>
                <a:latin typeface="Arial" panose="020B0604020202020204" pitchFamily="34" charset="0"/>
                <a:cs typeface="Arial" panose="020B0604020202020204" pitchFamily="34" charset="0"/>
              </a:rPr>
              <a:t>Green transport is driving the UK towards Net Zero, and Coventry and Warwickshire offer an ecosystem for developing and deploying Net Zero transport technologies.</a:t>
            </a:r>
          </a:p>
          <a:p>
            <a:pPr>
              <a:spcAft>
                <a:spcPts val="1200"/>
              </a:spcAft>
            </a:pPr>
            <a:r>
              <a:rPr lang="en-GB" sz="2400" dirty="0">
                <a:solidFill>
                  <a:srgbClr val="FFFFFF"/>
                </a:solidFill>
                <a:effectLst/>
                <a:latin typeface="Arial" panose="020B0604020202020204" pitchFamily="34" charset="0"/>
                <a:cs typeface="Arial" panose="020B0604020202020204" pitchFamily="34" charset="0"/>
              </a:rPr>
              <a:t>Companies seeking to locate in Coventry and Warwickshire can tap into first-class research universities with strong links to industry, a leading cluster of public and private R&amp;D assets, and opportunities to connect with a robust supply chain of transport technology businesses.</a:t>
            </a:r>
          </a:p>
          <a:p>
            <a:pPr>
              <a:spcAft>
                <a:spcPts val="1200"/>
              </a:spcAft>
            </a:pPr>
            <a:r>
              <a:rPr lang="en-GB" sz="2400" dirty="0">
                <a:solidFill>
                  <a:srgbClr val="FFFFFF"/>
                </a:solidFill>
                <a:effectLst/>
                <a:latin typeface="Arial" panose="020B0604020202020204" pitchFamily="34" charset="0"/>
                <a:cs typeface="Arial" panose="020B0604020202020204" pitchFamily="34" charset="0"/>
              </a:rPr>
              <a:t>Coventry and Warwickshire is a global centre of future mobility R&amp;D in many sectors, including aerospace, automotive, rail, marine propulsion and last mile delivery. This has given the region key capabilities and experience across:</a:t>
            </a:r>
          </a:p>
          <a:p>
            <a:pPr marL="342900" indent="-342900">
              <a:spcAft>
                <a:spcPts val="1200"/>
              </a:spcAft>
              <a:buFont typeface="Arial" panose="020B0604020202020204" pitchFamily="34" charset="0"/>
              <a:buChar char="•"/>
            </a:pPr>
            <a:r>
              <a:rPr lang="en-GB" sz="2400" dirty="0">
                <a:solidFill>
                  <a:srgbClr val="FFFFFF"/>
                </a:solidFill>
                <a:effectLst/>
                <a:latin typeface="Arial" panose="020B0604020202020204" pitchFamily="34" charset="0"/>
                <a:cs typeface="Arial" panose="020B0604020202020204" pitchFamily="34" charset="0"/>
              </a:rPr>
              <a:t>light-weighting</a:t>
            </a:r>
          </a:p>
          <a:p>
            <a:pPr marL="342900" indent="-342900">
              <a:spcAft>
                <a:spcPts val="1200"/>
              </a:spcAft>
              <a:buFont typeface="Arial" panose="020B0604020202020204" pitchFamily="34" charset="0"/>
              <a:buChar char="•"/>
            </a:pPr>
            <a:r>
              <a:rPr lang="en-GB" sz="2400" dirty="0">
                <a:solidFill>
                  <a:srgbClr val="FFFFFF"/>
                </a:solidFill>
                <a:effectLst/>
                <a:latin typeface="Arial" panose="020B0604020202020204" pitchFamily="34" charset="0"/>
                <a:cs typeface="Arial" panose="020B0604020202020204" pitchFamily="34" charset="0"/>
              </a:rPr>
              <a:t>battery technology</a:t>
            </a:r>
          </a:p>
          <a:p>
            <a:pPr marL="342900" indent="-342900">
              <a:spcAft>
                <a:spcPts val="1200"/>
              </a:spcAft>
              <a:buFont typeface="Arial" panose="020B0604020202020204" pitchFamily="34" charset="0"/>
              <a:buChar char="•"/>
            </a:pPr>
            <a:r>
              <a:rPr lang="en-GB" sz="2400" dirty="0">
                <a:solidFill>
                  <a:srgbClr val="FFFFFF"/>
                </a:solidFill>
                <a:effectLst/>
                <a:latin typeface="Arial" panose="020B0604020202020204" pitchFamily="34" charset="0"/>
                <a:cs typeface="Arial" panose="020B0604020202020204" pitchFamily="34" charset="0"/>
              </a:rPr>
              <a:t>hydrogen</a:t>
            </a:r>
          </a:p>
          <a:p>
            <a:pPr marL="342900" indent="-342900">
              <a:spcAft>
                <a:spcPts val="1200"/>
              </a:spcAft>
              <a:buFont typeface="Arial" panose="020B0604020202020204" pitchFamily="34" charset="0"/>
              <a:buChar char="•"/>
            </a:pPr>
            <a:r>
              <a:rPr lang="en-GB" sz="2400" dirty="0">
                <a:solidFill>
                  <a:srgbClr val="FFFFFF"/>
                </a:solidFill>
                <a:effectLst/>
                <a:latin typeface="Arial" panose="020B0604020202020204" pitchFamily="34" charset="0"/>
                <a:cs typeface="Arial" panose="020B0604020202020204" pitchFamily="34" charset="0"/>
              </a:rPr>
              <a:t>connected and automated mobility (CAM) technologies </a:t>
            </a:r>
          </a:p>
        </p:txBody>
      </p:sp>
      <p:sp>
        <p:nvSpPr>
          <p:cNvPr id="2" name="TextBox 1">
            <a:extLst>
              <a:ext uri="{FF2B5EF4-FFF2-40B4-BE49-F238E27FC236}">
                <a16:creationId xmlns:a16="http://schemas.microsoft.com/office/drawing/2014/main" id="{E7213D68-1A77-24CD-BC5E-F0952312963F}"/>
              </a:ext>
            </a:extLst>
          </p:cNvPr>
          <p:cNvSpPr txBox="1"/>
          <p:nvPr/>
        </p:nvSpPr>
        <p:spPr>
          <a:xfrm>
            <a:off x="831850" y="2594301"/>
            <a:ext cx="5943599" cy="584775"/>
          </a:xfrm>
          <a:prstGeom prst="rect">
            <a:avLst/>
          </a:prstGeom>
          <a:noFill/>
        </p:spPr>
        <p:txBody>
          <a:bodyPr wrap="square" anchor="t" anchorCtr="0">
            <a:spAutoFit/>
          </a:bodyPr>
          <a:lstStyle/>
          <a:p>
            <a:r>
              <a:rPr lang="en-GB" sz="3200" b="1" dirty="0">
                <a:solidFill>
                  <a:srgbClr val="06204C"/>
                </a:solidFill>
                <a:effectLst/>
                <a:latin typeface="Arial" panose="020B0604020202020204" pitchFamily="34" charset="0"/>
                <a:cs typeface="Arial" panose="020B0604020202020204" pitchFamily="34" charset="0"/>
              </a:rPr>
              <a:t>Investor support </a:t>
            </a:r>
          </a:p>
        </p:txBody>
      </p:sp>
      <p:sp>
        <p:nvSpPr>
          <p:cNvPr id="4" name="TextBox 3">
            <a:extLst>
              <a:ext uri="{FF2B5EF4-FFF2-40B4-BE49-F238E27FC236}">
                <a16:creationId xmlns:a16="http://schemas.microsoft.com/office/drawing/2014/main" id="{E24C7D4D-2646-F281-4060-81A128F821DE}"/>
              </a:ext>
            </a:extLst>
          </p:cNvPr>
          <p:cNvSpPr txBox="1"/>
          <p:nvPr/>
        </p:nvSpPr>
        <p:spPr>
          <a:xfrm>
            <a:off x="831850" y="3762701"/>
            <a:ext cx="5943599" cy="2369880"/>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p:txBody>
      </p:sp>
    </p:spTree>
    <p:extLst>
      <p:ext uri="{BB962C8B-B14F-4D97-AF65-F5344CB8AC3E}">
        <p14:creationId xmlns:p14="http://schemas.microsoft.com/office/powerpoint/2010/main" val="2605815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pic>
        <p:nvPicPr>
          <p:cNvPr id="3" name="Picture 2" descr="Close-up of a green circuit board&#10;&#10;Description automatically generated">
            <a:extLst>
              <a:ext uri="{FF2B5EF4-FFF2-40B4-BE49-F238E27FC236}">
                <a16:creationId xmlns:a16="http://schemas.microsoft.com/office/drawing/2014/main" id="{A6D90605-2FF4-2EB9-CD71-B4F22833D1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1459" r="18541"/>
          <a:stretch/>
        </p:blipFill>
        <p:spPr>
          <a:xfrm>
            <a:off x="10052050" y="397"/>
            <a:ext cx="10052050" cy="11308554"/>
          </a:xfrm>
          <a:prstGeom prst="rect">
            <a:avLst/>
          </a:prstGeom>
        </p:spPr>
      </p:pic>
      <p:sp>
        <p:nvSpPr>
          <p:cNvPr id="2" name="object 3">
            <a:extLst>
              <a:ext uri="{FF2B5EF4-FFF2-40B4-BE49-F238E27FC236}">
                <a16:creationId xmlns:a16="http://schemas.microsoft.com/office/drawing/2014/main" id="{7685F7C5-539C-590B-5758-BCA2268654EC}"/>
              </a:ext>
            </a:extLst>
          </p:cNvPr>
          <p:cNvSpPr txBox="1">
            <a:spLocks/>
          </p:cNvSpPr>
          <p:nvPr/>
        </p:nvSpPr>
        <p:spPr>
          <a:xfrm>
            <a:off x="1670050" y="3178142"/>
            <a:ext cx="7162800" cy="5026376"/>
          </a:xfrm>
          <a:prstGeom prst="rect">
            <a:avLst/>
          </a:prstGeom>
        </p:spPr>
        <p:txBody>
          <a:bodyPr vert="horz" wrap="square" lIns="0" tIns="100965" rIns="0" bIns="0" rtlCol="0">
            <a:spAutoFit/>
          </a:bodyPr>
          <a:lstStyle>
            <a:lvl1pPr>
              <a:defRPr>
                <a:latin typeface="+mj-lt"/>
                <a:ea typeface="+mj-ea"/>
                <a:cs typeface="+mj-cs"/>
              </a:defRPr>
            </a:lvl1pPr>
          </a:lstStyle>
          <a:p>
            <a:r>
              <a:rPr lang="en-GB" sz="4000" dirty="0">
                <a:solidFill>
                  <a:srgbClr val="FEFEFE"/>
                </a:solidFill>
                <a:effectLst/>
                <a:latin typeface="Arial" panose="020B0604020202020204" pitchFamily="34" charset="0"/>
                <a:cs typeface="Arial" panose="020B0604020202020204" pitchFamily="34" charset="0"/>
              </a:rPr>
              <a:t>The Midlands is home to an internationally recognised transport technology cluster anywhere in the world. For over a century, the Midlands has grown companies and inventions that have reshaped the way the world moves.</a:t>
            </a:r>
          </a:p>
        </p:txBody>
      </p:sp>
      <p:sp>
        <p:nvSpPr>
          <p:cNvPr id="4" name="object 12">
            <a:extLst>
              <a:ext uri="{FF2B5EF4-FFF2-40B4-BE49-F238E27FC236}">
                <a16:creationId xmlns:a16="http://schemas.microsoft.com/office/drawing/2014/main" id="{EF94BEDE-9A45-3F3C-2A79-2567553FD7F1}"/>
              </a:ext>
            </a:extLst>
          </p:cNvPr>
          <p:cNvSpPr/>
          <p:nvPr/>
        </p:nvSpPr>
        <p:spPr>
          <a:xfrm>
            <a:off x="1139405" y="3178142"/>
            <a:ext cx="152400" cy="514353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621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sign on it&#10;&#10;Description automatically generated">
            <a:extLst>
              <a:ext uri="{FF2B5EF4-FFF2-40B4-BE49-F238E27FC236}">
                <a16:creationId xmlns:a16="http://schemas.microsoft.com/office/drawing/2014/main" id="{2C5BC92F-1B69-D0C7-9C4B-81FFF562446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607298" y="397"/>
            <a:ext cx="12496801"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Rail</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358AD4-9683-53FC-0128-ABBF865795E0}"/>
              </a:ext>
            </a:extLst>
          </p:cNvPr>
          <p:cNvSpPr txBox="1"/>
          <p:nvPr/>
        </p:nvSpPr>
        <p:spPr>
          <a:xfrm>
            <a:off x="831851" y="2594301"/>
            <a:ext cx="6248400" cy="6986528"/>
          </a:xfrm>
          <a:prstGeom prst="rect">
            <a:avLst/>
          </a:prstGeom>
          <a:noFill/>
        </p:spPr>
        <p:txBody>
          <a:bodyPr wrap="square" anchor="t" anchorCtr="0">
            <a:spAutoFit/>
          </a:bodyPr>
          <a:lstStyle/>
          <a:p>
            <a:r>
              <a:rPr lang="en-GB" sz="3200" dirty="0">
                <a:solidFill>
                  <a:srgbClr val="061F4C"/>
                </a:solidFill>
                <a:effectLst/>
                <a:latin typeface="Arial" panose="020B0604020202020204" pitchFamily="34" charset="0"/>
                <a:cs typeface="Arial" panose="020B0604020202020204" pitchFamily="34" charset="0"/>
              </a:rPr>
              <a:t>Home to over 600 businesses, the rail sector in the Midlands offers a wide range of opportunities for investors to grow their business. Manufacturing hubs, such as those connected to Bombardier in the East Midlands, allow businesses to access extensive supply chains, while the Birmingham Centre for Railway Research is driving internationally recognised innovation in the sector. </a:t>
            </a: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726885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7268858"/>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Birmingham Centre for Railway Research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and Education </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Birmingham Centre for Railway Research and Education (BCRRE) is Europe’s largest academic-based group that provides world-class research, education, and innovation to the global rail industry, with over 180 researchers and 57 live projects. The BCRRE demonstrated the UK’s first Hydrogen Train at COP26. The train is now ready to be commercialised.</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BCRRE is also the lead academic partner in the £92m UK Rail Research and Innovation Network (UKRRIN), a collaboration between academic centres of excellence and the rail industry. UKRRIN is revolutionising innovation in the rail industry by bringing together academia with industrial partners from all over the supply chain. Industry members of UKRRIN can: access world-class research capabilities and facilities; understand where key rail relevant research capabilities and facilities are in the UK; and, develop opportunities to showcase new technology.</a:t>
            </a:r>
          </a:p>
        </p:txBody>
      </p:sp>
    </p:spTree>
    <p:extLst>
      <p:ext uri="{BB962C8B-B14F-4D97-AF65-F5344CB8AC3E}">
        <p14:creationId xmlns:p14="http://schemas.microsoft.com/office/powerpoint/2010/main" val="3047422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building with a sign on it&#10;&#10;Description automatically generated">
            <a:extLst>
              <a:ext uri="{FF2B5EF4-FFF2-40B4-BE49-F238E27FC236}">
                <a16:creationId xmlns:a16="http://schemas.microsoft.com/office/drawing/2014/main" id="{B7537140-0112-B76D-367B-421D5BE688A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607298" y="397"/>
            <a:ext cx="12496801" cy="11308554"/>
          </a:xfrm>
          <a:prstGeom prst="rect">
            <a:avLst/>
          </a:prstGeom>
        </p:spPr>
      </p:pic>
      <p:sp>
        <p:nvSpPr>
          <p:cNvPr id="3" name="object 2">
            <a:extLst>
              <a:ext uri="{FF2B5EF4-FFF2-40B4-BE49-F238E27FC236}">
                <a16:creationId xmlns:a16="http://schemas.microsoft.com/office/drawing/2014/main" id="{902B6E18-EC83-01F5-0BB3-9DC7154A51F7}"/>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F7948305-38B3-C269-76A5-6354A770ED43}"/>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Rail</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11" name="object 12">
            <a:extLst>
              <a:ext uri="{FF2B5EF4-FFF2-40B4-BE49-F238E27FC236}">
                <a16:creationId xmlns:a16="http://schemas.microsoft.com/office/drawing/2014/main" id="{B372A7DD-2C5E-2518-CBDB-8BAE4F234B64}"/>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2" name="object 3">
            <a:extLst>
              <a:ext uri="{FF2B5EF4-FFF2-40B4-BE49-F238E27FC236}">
                <a16:creationId xmlns:a16="http://schemas.microsoft.com/office/drawing/2014/main" id="{4A0CCBFC-CF5E-7A1A-C397-2946B2ED3DEE}"/>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5" name="TextBox 14">
            <a:extLst>
              <a:ext uri="{FF2B5EF4-FFF2-40B4-BE49-F238E27FC236}">
                <a16:creationId xmlns:a16="http://schemas.microsoft.com/office/drawing/2014/main" id="{17047A95-C6F6-63D6-2B6A-1E7AA4F5EC99}"/>
              </a:ext>
            </a:extLst>
          </p:cNvPr>
          <p:cNvSpPr txBox="1"/>
          <p:nvPr/>
        </p:nvSpPr>
        <p:spPr>
          <a:xfrm>
            <a:off x="831850" y="2594301"/>
            <a:ext cx="5943599" cy="584775"/>
          </a:xfrm>
          <a:prstGeom prst="rect">
            <a:avLst/>
          </a:prstGeom>
          <a:noFill/>
        </p:spPr>
        <p:txBody>
          <a:bodyPr wrap="square" anchor="t" anchorCtr="0">
            <a:spAutoFit/>
          </a:bodyPr>
          <a:lstStyle/>
          <a:p>
            <a:r>
              <a:rPr lang="en-GB" sz="3200" b="1" dirty="0">
                <a:solidFill>
                  <a:srgbClr val="06204C"/>
                </a:solidFill>
                <a:effectLst/>
                <a:latin typeface="Arial" panose="020B0604020202020204" pitchFamily="34" charset="0"/>
                <a:cs typeface="Arial" panose="020B0604020202020204" pitchFamily="34" charset="0"/>
              </a:rPr>
              <a:t>Investor support </a:t>
            </a:r>
          </a:p>
        </p:txBody>
      </p:sp>
      <p:sp>
        <p:nvSpPr>
          <p:cNvPr id="16" name="TextBox 15">
            <a:extLst>
              <a:ext uri="{FF2B5EF4-FFF2-40B4-BE49-F238E27FC236}">
                <a16:creationId xmlns:a16="http://schemas.microsoft.com/office/drawing/2014/main" id="{DF87EB2C-D832-E65D-AD47-048E80BF6957}"/>
              </a:ext>
            </a:extLst>
          </p:cNvPr>
          <p:cNvSpPr txBox="1"/>
          <p:nvPr/>
        </p:nvSpPr>
        <p:spPr>
          <a:xfrm>
            <a:off x="831850" y="3762701"/>
            <a:ext cx="5943599" cy="3662541"/>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402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n aerial view of a building&#10;&#10;Description automatically generated">
            <a:extLst>
              <a:ext uri="{FF2B5EF4-FFF2-40B4-BE49-F238E27FC236}">
                <a16:creationId xmlns:a16="http://schemas.microsoft.com/office/drawing/2014/main" id="{2C69C252-2105-005D-C7AA-03FB9A6ACFE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Advanced manufacturing</a:t>
            </a:r>
            <a:endParaRPr lang="en-GB" sz="4800" dirty="0">
              <a:solidFill>
                <a:srgbClr val="061F4C"/>
              </a:solidFill>
              <a:effectLst/>
              <a:latin typeface="Arial" panose="020B0604020202020204" pitchFamily="34" charset="0"/>
              <a:cs typeface="Arial" panose="020B0604020202020204" pitchFamily="34" charset="0"/>
            </a:endParaRPr>
          </a:p>
          <a:p>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6455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751508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751508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Manufacturing Technology Centre (MTC)</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Opened in 2010, in Coventry, the MTC was established with the objective of bridging the gap between academia and industry – a gap often referred to as ‘the valley of death’. The MTC develops innovative manufacturing processes and technologies. Since opening, the MTC’s rapid growth has seen the expansion of their campus with the construction of three more facilities, including the opening of the Advanced Manufacturing Training Centre and the National Centre for Additive Manufacturing. The MTC supports not only R&amp;D but also training, advanced manufacturing management and factory design, with over 700 skilled engineers working across the MTC estate.</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MTC SME Support team was formed to work directly with SMEs – be they start-ups, going through scale-up pains, or looking to mature into larger established businesses. Manufacturing SMEs are able to draw on the extensive resources of the MTC to address practical, technical, and strategic manufacturing challenges. The MTC now helps 100s of SMEs every year to embed innovation and new ways of working, increase their competitiveness, and accelerate their growth.</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3475965"/>
            <a:ext cx="5943599" cy="2369880"/>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p:txBody>
      </p:sp>
    </p:spTree>
    <p:extLst>
      <p:ext uri="{BB962C8B-B14F-4D97-AF65-F5344CB8AC3E}">
        <p14:creationId xmlns:p14="http://schemas.microsoft.com/office/powerpoint/2010/main" val="408368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lose-up of a gps device&#10;&#10;Description automatically generated">
            <a:extLst>
              <a:ext uri="{FF2B5EF4-FFF2-40B4-BE49-F238E27FC236}">
                <a16:creationId xmlns:a16="http://schemas.microsoft.com/office/drawing/2014/main" id="{E69F682B-20BF-9913-0064-B70072F4F72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Electrification, energy generation and storage </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236988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6560972"/>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6560972"/>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The UK Battery Industrialisation Centre (UKBIC)</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£130 million UKBIC is a pioneering concept in the race to develop battery technology for the transition to a greener future.</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unique facility provides the missing link between battery technology, which has proved promising at laboratory or prototype scale, and successful mass production. Based in Coventry, the publicly-funded battery product development facility welcomes manufacturers, entrepreneurs, researchers and educators, and can be accessed by any organisation with existing or new battery technology – as long as that technology will bring green jobs and prosperity to the UK.</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UKBIC is a key part of the Faraday Battery Challenge (FBC), a Government programme to fast track the development of cost-effective, high-performance, durable, safe, low-weight and recyclable batteries.</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4054475"/>
            <a:ext cx="5943599" cy="3662541"/>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marL="457200" indent="-457200">
              <a:spcAft>
                <a:spcPts val="1200"/>
              </a:spcAft>
              <a:buFont typeface="Arial" panose="020B0604020202020204" pitchFamily="34" charset="0"/>
              <a:buChar char="•"/>
            </a:pPr>
            <a:endParaRPr lang="en-GB" sz="3200" dirty="0">
              <a:solidFill>
                <a:schemeClr val="tx1"/>
              </a:solidFill>
              <a:effectLst/>
              <a:latin typeface="Arial" panose="020B0604020202020204" pitchFamily="34" charset="0"/>
              <a:cs typeface="Arial" panose="020B0604020202020204" pitchFamily="34" charset="0"/>
            </a:endParaRP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Tree>
    <p:extLst>
      <p:ext uri="{BB962C8B-B14F-4D97-AF65-F5344CB8AC3E}">
        <p14:creationId xmlns:p14="http://schemas.microsoft.com/office/powerpoint/2010/main" val="155783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lose-up of a model airplane propeller&#10;&#10;Description automatically generated">
            <a:extLst>
              <a:ext uri="{FF2B5EF4-FFF2-40B4-BE49-F238E27FC236}">
                <a16:creationId xmlns:a16="http://schemas.microsoft.com/office/drawing/2014/main" id="{5C97B286-AD27-E999-CE7D-CF62D6C4FD0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Digital and AI</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8582984" y="1844674"/>
            <a:ext cx="154940" cy="825374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1844675"/>
            <a:ext cx="10061156" cy="825374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Midlands Future Mobility – Coventry</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Midlands Future Mobility (MFM), based at Coventry University, offers a wide range of connected and automated mobility (CAM) development and trialling services, from initial virtual development through to real-world trials and market deployment. Through combined expertise and a comprehensive on-road trialling environment, covering over 200 miles (350 kilometres), MFM is ideally placed for businesses developing the future of mobility. Midlands Future Mobility brings together leading organisations from the automotive, transport, communications, infrastructure and research sectors by creating an extensive connected platform for the development of future CAM solutions.</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Covering a diverse road network including urban, inter-urban, campus and highways, MFM’s real-world, connected trialling environment is the most comprehensive of its kind. Through extensive services in test and trial development, vehicle centre and testing platforms, 5G research, simulation, and human factors, MFM can support businesses in bringing new CAM technologies to market. The UK industry is set to be worth £52bn by 2035, with £200m currently committed by government and industry to support MFM.</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2594301"/>
            <a:ext cx="5943599" cy="2369880"/>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Tree>
    <p:extLst>
      <p:ext uri="{BB962C8B-B14F-4D97-AF65-F5344CB8AC3E}">
        <p14:creationId xmlns:p14="http://schemas.microsoft.com/office/powerpoint/2010/main" val="1131011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lose-up of a model airplane propeller&#10;&#10;Description automatically generated">
            <a:extLst>
              <a:ext uri="{FF2B5EF4-FFF2-40B4-BE49-F238E27FC236}">
                <a16:creationId xmlns:a16="http://schemas.microsoft.com/office/drawing/2014/main" id="{5C97B286-AD27-E999-CE7D-CF62D6C4FD0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Digital and AI</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8582984" y="1844674"/>
            <a:ext cx="154940" cy="865385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1844675"/>
            <a:ext cx="10061156" cy="8653853"/>
          </a:xfrm>
          <a:prstGeom prst="rect">
            <a:avLst/>
          </a:prstGeom>
          <a:solidFill>
            <a:srgbClr val="71CAF2">
              <a:alpha val="90000"/>
            </a:srgbClr>
          </a:solidFill>
        </p:spPr>
        <p:txBody>
          <a:bodyPr vert="horz" wrap="square" lIns="251999" tIns="216000" rIns="251999" bIns="216000" rtlCol="0">
            <a:spAutoFit/>
          </a:bodyPr>
          <a:lstStyle/>
          <a:p>
            <a:pPr>
              <a:spcAft>
                <a:spcPts val="1200"/>
              </a:spcAft>
            </a:pPr>
            <a:r>
              <a:rPr lang="en-GB" sz="3200" b="1" dirty="0">
                <a:solidFill>
                  <a:schemeClr val="tx1"/>
                </a:solidFill>
                <a:effectLst/>
                <a:latin typeface="Arial" panose="020B0604020202020204" pitchFamily="34" charset="0"/>
                <a:cs typeface="Arial" panose="020B0604020202020204" pitchFamily="34" charset="0"/>
              </a:rPr>
              <a:t>Investment Opportunity – Connected and Automated Mobility modelling and simulation in Oxfordshire and the Midlands</a:t>
            </a:r>
            <a:endParaRPr lang="en-GB" sz="3200" dirty="0">
              <a:solidFill>
                <a:schemeClr val="tx1"/>
              </a:solidFill>
              <a:effectLst/>
              <a:latin typeface="Arial" panose="020B0604020202020204" pitchFamily="34" charset="0"/>
              <a:cs typeface="Arial" panose="020B0604020202020204" pitchFamily="34" charset="0"/>
            </a:endParaRPr>
          </a:p>
          <a:p>
            <a:pPr>
              <a:spcAft>
                <a:spcPts val="1200"/>
              </a:spcAft>
            </a:pPr>
            <a:r>
              <a:rPr lang="en-GB" sz="2400" dirty="0">
                <a:solidFill>
                  <a:schemeClr val="tx1"/>
                </a:solidFill>
                <a:effectLst/>
                <a:latin typeface="Arial" panose="020B0604020202020204" pitchFamily="34" charset="0"/>
                <a:cs typeface="Arial" panose="020B0604020202020204" pitchFamily="34" charset="0"/>
              </a:rPr>
              <a:t>Companies in the connected and automated mobility (CAM) Testbed UK region of Oxfordshire and the Midlands are leading the move to zero emission vehicles and green public transport. CAM Testbed UK offers investors the opportunity to develop connected and automated mobility technologies from concept to commercialisation. </a:t>
            </a:r>
            <a:br>
              <a:rPr lang="en-GB" sz="2400" dirty="0">
                <a:solidFill>
                  <a:schemeClr val="tx1"/>
                </a:solidFill>
                <a:effectLst/>
                <a:latin typeface="Arial" panose="020B0604020202020204" pitchFamily="34" charset="0"/>
                <a:cs typeface="Arial" panose="020B0604020202020204" pitchFamily="34" charset="0"/>
              </a:rPr>
            </a:br>
            <a:r>
              <a:rPr lang="en-GB" sz="2400" dirty="0">
                <a:solidFill>
                  <a:schemeClr val="tx1"/>
                </a:solidFill>
                <a:effectLst/>
                <a:latin typeface="Arial" panose="020B0604020202020204" pitchFamily="34" charset="0"/>
                <a:cs typeface="Arial" panose="020B0604020202020204" pitchFamily="34" charset="0"/>
              </a:rPr>
              <a:t>CAM Testbed UK is offering six world-leading facilities for the modelling, simulation, testing, development and deployment of connected and automated mobility solutions.</a:t>
            </a:r>
          </a:p>
          <a:p>
            <a:pPr>
              <a:spcAft>
                <a:spcPts val="1200"/>
              </a:spcAft>
            </a:pPr>
            <a:r>
              <a:rPr lang="en-GB" sz="2400" dirty="0">
                <a:solidFill>
                  <a:schemeClr val="tx1"/>
                </a:solidFill>
                <a:effectLst/>
                <a:latin typeface="Arial" panose="020B0604020202020204" pitchFamily="34" charset="0"/>
                <a:cs typeface="Arial" panose="020B0604020202020204" pitchFamily="34" charset="0"/>
              </a:rPr>
              <a:t>The Testbed runs from London through Oxfordshire and into the Midlands. It offers investors access to an advanced, comprehensive, and coordinated CAM testing ecosystem, a world-class academic research community, a growing industry cluster and an impressive talent base. </a:t>
            </a:r>
          </a:p>
          <a:p>
            <a:pPr>
              <a:spcAft>
                <a:spcPts val="1200"/>
              </a:spcAft>
            </a:pPr>
            <a:r>
              <a:rPr lang="en-GB" sz="2400" dirty="0">
                <a:solidFill>
                  <a:schemeClr val="tx1"/>
                </a:solidFill>
                <a:effectLst/>
                <a:latin typeface="Arial" panose="020B0604020202020204" pitchFamily="34" charset="0"/>
                <a:cs typeface="Arial" panose="020B0604020202020204" pitchFamily="34" charset="0"/>
              </a:rPr>
              <a:t>The global market for CAM technologies will be £100 billion by 2035 and £6.4 billion in the UK alone. CAM Testbed UK enables technologies to be developed, tested, and proven, so they are ready to deploy in global markets.</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2594301"/>
            <a:ext cx="5943599" cy="2369880"/>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Tree>
    <p:extLst>
      <p:ext uri="{BB962C8B-B14F-4D97-AF65-F5344CB8AC3E}">
        <p14:creationId xmlns:p14="http://schemas.microsoft.com/office/powerpoint/2010/main" val="3972873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lose-up of a model airplane propeller&#10;&#10;Description automatically generated">
            <a:extLst>
              <a:ext uri="{FF2B5EF4-FFF2-40B4-BE49-F238E27FC236}">
                <a16:creationId xmlns:a16="http://schemas.microsoft.com/office/drawing/2014/main" id="{5C97B286-AD27-E999-CE7D-CF62D6C4FD0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Digital and AI</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8582984" y="2671372"/>
            <a:ext cx="154940" cy="366787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671373"/>
            <a:ext cx="10061156" cy="3667873"/>
          </a:xfrm>
          <a:prstGeom prst="rect">
            <a:avLst/>
          </a:prstGeom>
          <a:solidFill>
            <a:srgbClr val="B2DBD4">
              <a:alpha val="89804"/>
            </a:srgbClr>
          </a:solidFill>
        </p:spPr>
        <p:txBody>
          <a:bodyPr vert="horz" wrap="square" lIns="251999" tIns="216000" rIns="251999" bIns="216000" rtlCol="0">
            <a:spAutoFit/>
          </a:bodyPr>
          <a:lstStyle/>
          <a:p>
            <a:pPr>
              <a:spcAft>
                <a:spcPts val="1200"/>
              </a:spcAft>
            </a:pPr>
            <a:r>
              <a:rPr lang="en-GB" sz="3200" b="1" dirty="0">
                <a:solidFill>
                  <a:srgbClr val="061F4C"/>
                </a:solidFill>
                <a:effectLst/>
                <a:latin typeface="Arial" panose="020B0604020202020204" pitchFamily="34" charset="0"/>
                <a:cs typeface="Arial" panose="020B0604020202020204" pitchFamily="34" charset="0"/>
              </a:rPr>
              <a:t>Local and national government support</a:t>
            </a:r>
            <a:endParaRPr lang="en-GB" sz="3200" dirty="0">
              <a:solidFill>
                <a:srgbClr val="061F4C"/>
              </a:solidFill>
              <a:effectLst/>
              <a:latin typeface="Arial" panose="020B0604020202020204" pitchFamily="34" charset="0"/>
              <a:cs typeface="Arial" panose="020B0604020202020204" pitchFamily="34" charset="0"/>
            </a:endParaRPr>
          </a:p>
          <a:p>
            <a:pPr>
              <a:spcAft>
                <a:spcPts val="1200"/>
              </a:spcAft>
            </a:pPr>
            <a:r>
              <a:rPr lang="en-GB" sz="2400" dirty="0">
                <a:solidFill>
                  <a:srgbClr val="061F4C"/>
                </a:solidFill>
                <a:effectLst/>
                <a:latin typeface="Arial" panose="020B0604020202020204" pitchFamily="34" charset="0"/>
                <a:cs typeface="Arial" panose="020B0604020202020204" pitchFamily="34" charset="0"/>
              </a:rPr>
              <a:t>The region has a well-funded R&amp;D base with a joint UK government and industry commitment of £440 million into more than CAM 90 projects. These involve more than 200 organisations working on self-driving and connected technologies. Local government partners can also support investors with recruitment and training, access to finance, site selection, and engagement with testbed facilities, universities and supply chain partners.</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2594301"/>
            <a:ext cx="5943599" cy="2369880"/>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Tree>
    <p:extLst>
      <p:ext uri="{BB962C8B-B14F-4D97-AF65-F5344CB8AC3E}">
        <p14:creationId xmlns:p14="http://schemas.microsoft.com/office/powerpoint/2010/main" val="3722053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erial view of a city&#10;&#10;Description automatically generated">
            <a:extLst>
              <a:ext uri="{FF2B5EF4-FFF2-40B4-BE49-F238E27FC236}">
                <a16:creationId xmlns:a16="http://schemas.microsoft.com/office/drawing/2014/main" id="{00099A04-69B6-0652-D11D-D6908900B1D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Propulsion</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2594301"/>
            <a:ext cx="5943599" cy="1723549"/>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Tree>
    <p:extLst>
      <p:ext uri="{BB962C8B-B14F-4D97-AF65-F5344CB8AC3E}">
        <p14:creationId xmlns:p14="http://schemas.microsoft.com/office/powerpoint/2010/main" val="447252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erson pointing at a screen&#10;&#10;Description automatically generated">
            <a:extLst>
              <a:ext uri="{FF2B5EF4-FFF2-40B4-BE49-F238E27FC236}">
                <a16:creationId xmlns:a16="http://schemas.microsoft.com/office/drawing/2014/main" id="{00B4A2C1-89CF-0E48-BBD9-9D412C7AD48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816475"/>
            <a:ext cx="10439400" cy="1025281"/>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Work with us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816475"/>
            <a:ext cx="152400" cy="1143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087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1915775"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Our universities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10210800"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From the Midlands, 90% of the UK’s population and businesses are less than a four-hour drive away; 45% of heavy rail freight and 33% of heavy road freight comes from, goes to, or passes through the Midlands and, with the advent of HS2, London will be less than an hour away. By air, the Midlands is home to two international airports – Paris is just a 90 minute flight away – with access to the seaports of the Humber. The Midlands are home to 11 million people, 15% of the UK’s GVA, and the only inland freeport. This is critical to dispersing the output of the Midlands and accessing the potential markets of not only the wider UK, but Europe and international buyers. The region is constantly growing with new development sites and spaces for bespoke builds, including labs, test spaces, and offices. </a:t>
            </a:r>
          </a:p>
        </p:txBody>
      </p:sp>
    </p:spTree>
    <p:extLst>
      <p:ext uri="{BB962C8B-B14F-4D97-AF65-F5344CB8AC3E}">
        <p14:creationId xmlns:p14="http://schemas.microsoft.com/office/powerpoint/2010/main" val="2078511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4E5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A013A9-C1BE-B89C-36CC-DD4CD7809BB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117850" y="1844675"/>
            <a:ext cx="14089965" cy="9067799"/>
          </a:xfrm>
          <a:prstGeom prst="rect">
            <a:avLst/>
          </a:prstGeom>
        </p:spPr>
      </p:pic>
      <p:sp>
        <p:nvSpPr>
          <p:cNvPr id="4" name="object 3">
            <a:extLst>
              <a:ext uri="{FF2B5EF4-FFF2-40B4-BE49-F238E27FC236}">
                <a16:creationId xmlns:a16="http://schemas.microsoft.com/office/drawing/2014/main" id="{3220405B-5486-BF42-A10F-8CA5946622C7}"/>
              </a:ext>
            </a:extLst>
          </p:cNvPr>
          <p:cNvSpPr txBox="1">
            <a:spLocks/>
          </p:cNvSpPr>
          <p:nvPr/>
        </p:nvSpPr>
        <p:spPr>
          <a:xfrm>
            <a:off x="1441451" y="587408"/>
            <a:ext cx="15011400" cy="1333057"/>
          </a:xfrm>
          <a:prstGeom prst="rect">
            <a:avLst/>
          </a:prstGeom>
        </p:spPr>
        <p:txBody>
          <a:bodyPr vert="horz" wrap="square" lIns="0" tIns="100965" rIns="0" bIns="0" rtlCol="0">
            <a:spAutoFit/>
          </a:bodyPr>
          <a:lstStyle>
            <a:lvl1pPr>
              <a:defRPr>
                <a:latin typeface="+mj-lt"/>
                <a:ea typeface="+mj-ea"/>
                <a:cs typeface="+mj-cs"/>
              </a:defRPr>
            </a:lvl1pPr>
          </a:lstStyle>
          <a:p>
            <a:r>
              <a:rPr lang="en-GB" sz="4000" b="1" dirty="0">
                <a:solidFill>
                  <a:srgbClr val="FEFEFE"/>
                </a:solidFill>
                <a:effectLst/>
                <a:latin typeface="Arial" panose="020B0604020202020204" pitchFamily="34" charset="0"/>
                <a:cs typeface="Arial" panose="020B0604020202020204" pitchFamily="34" charset="0"/>
              </a:rPr>
              <a:t>Universities and transport technologies in the Midlands – major R&amp;D assets</a:t>
            </a:r>
          </a:p>
        </p:txBody>
      </p:sp>
      <p:sp>
        <p:nvSpPr>
          <p:cNvPr id="5" name="object 12">
            <a:extLst>
              <a:ext uri="{FF2B5EF4-FFF2-40B4-BE49-F238E27FC236}">
                <a16:creationId xmlns:a16="http://schemas.microsoft.com/office/drawing/2014/main" id="{8E154F29-6D1C-E630-ED65-F066C99BED46}"/>
              </a:ext>
            </a:extLst>
          </p:cNvPr>
          <p:cNvSpPr/>
          <p:nvPr/>
        </p:nvSpPr>
        <p:spPr>
          <a:xfrm>
            <a:off x="910805" y="587408"/>
            <a:ext cx="152400" cy="14858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Directory of contacts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638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1719395682"/>
              </p:ext>
            </p:extLst>
          </p:nvPr>
        </p:nvGraphicFramePr>
        <p:xfrm>
          <a:off x="1468437" y="2753697"/>
          <a:ext cx="17384712" cy="7628039"/>
        </p:xfrm>
        <a:graphic>
          <a:graphicData uri="http://schemas.openxmlformats.org/drawingml/2006/table">
            <a:tbl>
              <a:tblPr/>
              <a:tblGrid>
                <a:gridCol w="4659313">
                  <a:extLst>
                    <a:ext uri="{9D8B030D-6E8A-4147-A177-3AD203B41FA5}">
                      <a16:colId xmlns:a16="http://schemas.microsoft.com/office/drawing/2014/main" val="293209835"/>
                    </a:ext>
                  </a:extLst>
                </a:gridCol>
                <a:gridCol w="8077200">
                  <a:extLst>
                    <a:ext uri="{9D8B030D-6E8A-4147-A177-3AD203B41FA5}">
                      <a16:colId xmlns:a16="http://schemas.microsoft.com/office/drawing/2014/main" val="836393115"/>
                    </a:ext>
                  </a:extLst>
                </a:gridCol>
                <a:gridCol w="4648199">
                  <a:extLst>
                    <a:ext uri="{9D8B030D-6E8A-4147-A177-3AD203B41FA5}">
                      <a16:colId xmlns:a16="http://schemas.microsoft.com/office/drawing/2014/main" val="61961907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Business engagement and Technology Transfer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Careers service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Aston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rke@aston.ac.uk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employerteam@aston.ac.uk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Birmingham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info@enterprise.bham.ac.uk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recruiters@contacts.bham.ac.uk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Coventry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ei@coventry.ac.uk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talentteam@coventry.ac.uk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cranfieldcareers@cranfield.ac.uk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De Montfort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businessservices@dmu.ac.uk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employerliaison@dmu.ac.uk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businessgateway@derby.ac.uk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Harper Adams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reception@harper-adams.ac.uk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Leicester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redenterprise@le.ac.uk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Lincoln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enterprise@lincoln.ac.uk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careers@lincoln.ac.uk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innovation@mailbox.lboro.ac.uk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workwithus@nottingham.ac.uk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recruiterservices@nottingham.ac.uk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Nottingham Trent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workingwithyou@ntu.ac.uk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ventures@warwick.ac.uk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employerconnect@warwick.ac.uk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engage@wlv.ac.uk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theworkplace@wlv.ac.uk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Worcester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researchforbusiness@wor.ac.uk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careers@worc.ac.uk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Aston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rke@aston.ac.uk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employerteam@aston.ac.uk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140995874"/>
                  </a:ext>
                </a:extLst>
              </a:tr>
            </a:tbl>
          </a:graphicData>
        </a:graphic>
      </p:graphicFrame>
    </p:spTree>
    <p:extLst>
      <p:ext uri="{BB962C8B-B14F-4D97-AF65-F5344CB8AC3E}">
        <p14:creationId xmlns:p14="http://schemas.microsoft.com/office/powerpoint/2010/main" val="2837571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Park Contacts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3598451644"/>
              </p:ext>
            </p:extLst>
          </p:nvPr>
        </p:nvGraphicFramePr>
        <p:xfrm>
          <a:off x="1468437" y="2542121"/>
          <a:ext cx="16965613" cy="7628039"/>
        </p:xfrm>
        <a:graphic>
          <a:graphicData uri="http://schemas.openxmlformats.org/drawingml/2006/table">
            <a:tbl>
              <a:tblPr/>
              <a:tblGrid>
                <a:gridCol w="7288213">
                  <a:extLst>
                    <a:ext uri="{9D8B030D-6E8A-4147-A177-3AD203B41FA5}">
                      <a16:colId xmlns:a16="http://schemas.microsoft.com/office/drawing/2014/main" val="293209835"/>
                    </a:ext>
                  </a:extLst>
                </a:gridCol>
                <a:gridCol w="9677400">
                  <a:extLst>
                    <a:ext uri="{9D8B030D-6E8A-4147-A177-3AD203B41FA5}">
                      <a16:colId xmlns:a16="http://schemas.microsoft.com/office/drawing/2014/main" val="83639311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Science or Technology Park</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Science Park Aston,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info@astonsciencepark.co.uk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Research Park,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brpl@bham.ac.uk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Coventry University Technology Park, Coventry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+44 (0) 2476236000</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Cranfield University Technology Park, Bedfordshire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joshua.parello@kirkbydiamond.co.uk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The Innovation Centre, Leicester</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innovationcentre@dmu.ac.uk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Science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+44 (0) 1332 742 800</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INFINITY Park, Derby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ssalloway@salloway.com</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Science and Innovation Park, Staffordshire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gateway@keele.ac.uk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Space Park, Leicester</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enquiries@space-park.co.uk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Lincoln Science and Innovation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enquiry@lincolnsciencepark.co.uk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Science and Enterprise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lusep@lboro.ac.uk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Innovation Park, Nottingham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reception@unip.nottingham.ac.uk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Nottingham Science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regeneration@nottinghamcity.gov.uk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Science Park, Coventry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more-info@uwsp.co.uk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Science Park, Wolverhampton</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joinus@wolverhamptonsp.co.uk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Birmingham Innovation Quarter,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hello.scitech@bruntwood.co.uk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Skylon Park, Herefordshire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info@skylonpark.co.uk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140995874"/>
                  </a:ext>
                </a:extLst>
              </a:tr>
            </a:tbl>
          </a:graphicData>
        </a:graphic>
      </p:graphicFrame>
    </p:spTree>
    <p:extLst>
      <p:ext uri="{BB962C8B-B14F-4D97-AF65-F5344CB8AC3E}">
        <p14:creationId xmlns:p14="http://schemas.microsoft.com/office/powerpoint/2010/main" val="1907782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lose-up of a metal object&#10;&#10;Description automatically generated">
            <a:extLst>
              <a:ext uri="{FF2B5EF4-FFF2-40B4-BE49-F238E27FC236}">
                <a16:creationId xmlns:a16="http://schemas.microsoft.com/office/drawing/2014/main" id="{CBFBDA7E-A5F1-A340-6B9C-4A087CD0485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69278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Investment support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2324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3760069"/>
            <a:ext cx="5486400" cy="403187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West Midlands Growth Company offers investors support to find the right networks, receive advice on locations, secure sector specific market research, identify funding support, and generate publicity. </a:t>
            </a:r>
          </a:p>
        </p:txBody>
      </p:sp>
      <p:sp>
        <p:nvSpPr>
          <p:cNvPr id="4" name="object 2">
            <a:extLst>
              <a:ext uri="{FF2B5EF4-FFF2-40B4-BE49-F238E27FC236}">
                <a16:creationId xmlns:a16="http://schemas.microsoft.com/office/drawing/2014/main" id="{9EECC967-0AED-34B7-B6C8-8FCD566CEC46}"/>
              </a:ext>
            </a:extLst>
          </p:cNvPr>
          <p:cNvSpPr/>
          <p:nvPr/>
        </p:nvSpPr>
        <p:spPr>
          <a:xfrm>
            <a:off x="7436390" y="1235075"/>
            <a:ext cx="154940" cy="866379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5" name="object 3">
            <a:extLst>
              <a:ext uri="{FF2B5EF4-FFF2-40B4-BE49-F238E27FC236}">
                <a16:creationId xmlns:a16="http://schemas.microsoft.com/office/drawing/2014/main" id="{DBD2882C-4A9A-229E-622D-ADFF0A6E1404}"/>
              </a:ext>
            </a:extLst>
          </p:cNvPr>
          <p:cNvSpPr txBox="1"/>
          <p:nvPr/>
        </p:nvSpPr>
        <p:spPr>
          <a:xfrm>
            <a:off x="7759699" y="1235075"/>
            <a:ext cx="11433595" cy="182121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Place focused inward investment support</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Inward investment is supported by dedicated organisations in other parts of the Midlands, as detailed below. </a:t>
            </a:r>
          </a:p>
        </p:txBody>
      </p:sp>
      <p:sp>
        <p:nvSpPr>
          <p:cNvPr id="8" name="object 3">
            <a:extLst>
              <a:ext uri="{FF2B5EF4-FFF2-40B4-BE49-F238E27FC236}">
                <a16:creationId xmlns:a16="http://schemas.microsoft.com/office/drawing/2014/main" id="{7CC12FD9-34F9-B2BA-4F3D-71A5A0D10A00}"/>
              </a:ext>
            </a:extLst>
          </p:cNvPr>
          <p:cNvSpPr txBox="1"/>
          <p:nvPr/>
        </p:nvSpPr>
        <p:spPr>
          <a:xfrm>
            <a:off x="7759700" y="3292475"/>
            <a:ext cx="5563059" cy="6530195"/>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Destination Chesterfield </a:t>
            </a:r>
            <a:br>
              <a:rPr lang="en-GB" sz="2400" b="1"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1246 207207</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Coventry and Warwickshire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contact@investcw.co.uk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Marketing Derby</a:t>
            </a:r>
            <a:r>
              <a:rPr lang="en-GB" sz="2400" dirty="0">
                <a:solidFill>
                  <a:srgbClr val="FEFEFE"/>
                </a:solidFill>
                <a:effectLst/>
                <a:latin typeface="Arial" panose="020B0604020202020204" pitchFamily="34" charset="0"/>
                <a:cs typeface="Arial" panose="020B0604020202020204" pitchFamily="34" charset="0"/>
              </a:rPr>
              <a:t> </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invest@marketingderby.co.uk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Leicester</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enquiries@investinleicester.com</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Nottingham</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enquiries@investinnottingham.co.uk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Telford</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Invest@telford.gov.uk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Shropshire</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invest@shropshire.gov.uk</a:t>
            </a:r>
            <a:endParaRPr lang="en-GB" sz="2400" dirty="0">
              <a:solidFill>
                <a:srgbClr val="FEFEFE"/>
              </a:solidFill>
              <a:effectLst/>
              <a:latin typeface="Arial" panose="020B0604020202020204" pitchFamily="34" charset="0"/>
              <a:cs typeface="Arial" panose="020B0604020202020204" pitchFamily="34" charset="0"/>
            </a:endParaRPr>
          </a:p>
        </p:txBody>
      </p:sp>
      <p:sp>
        <p:nvSpPr>
          <p:cNvPr id="11" name="object 3">
            <a:extLst>
              <a:ext uri="{FF2B5EF4-FFF2-40B4-BE49-F238E27FC236}">
                <a16:creationId xmlns:a16="http://schemas.microsoft.com/office/drawing/2014/main" id="{62F7771B-FB78-CA61-C8EC-3A02DB9CE03A}"/>
              </a:ext>
            </a:extLst>
          </p:cNvPr>
          <p:cNvSpPr txBox="1"/>
          <p:nvPr/>
        </p:nvSpPr>
        <p:spPr>
          <a:xfrm>
            <a:off x="13685635" y="3292475"/>
            <a:ext cx="5563059" cy="563764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Stoke-on-Trent</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enquiries@investstoke.co.uk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Staffordshire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hello@wearestaffordshire.co.uk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West Midlands</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invest@wmgrowth.com</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Wolverhampton</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invest@wolverhampton.gov.uk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Worcestershire</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1905 677888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Team Lincolnshire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investment@lincolnshire.gov.uk</a:t>
            </a:r>
            <a:endParaRPr lang="en-GB" sz="24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975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erson holding a computer&#10;&#10;Description automatically generated">
            <a:extLst>
              <a:ext uri="{FF2B5EF4-FFF2-40B4-BE49-F238E27FC236}">
                <a16:creationId xmlns:a16="http://schemas.microsoft.com/office/drawing/2014/main" id="{41AE68D2-7003-CC0D-3C95-747C54193DD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UK Investment Support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9"/>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766259"/>
            <a:ext cx="88392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UK’s ability to develop new ideas is one of our great strengths, from the jet engine and the bagless vacuum cleaner to MRI scanners and the world wide web. The UK’s talent pool, funding and incentives and business infrastructure all help create an environment of business innovation. Our commitment to world-leading research and development will help your business reach its full potential. We are one of the most innovative countries in the world - ranked in the top 5 countries in the Global Innovation Index 2019. For companies such as Ford, Pfizer, Eli Lilly, Nokia and Eisai, the UK’s business environment is the natural choice for investment in innovation.</a:t>
            </a:r>
          </a:p>
        </p:txBody>
      </p:sp>
    </p:spTree>
    <p:extLst>
      <p:ext uri="{BB962C8B-B14F-4D97-AF65-F5344CB8AC3E}">
        <p14:creationId xmlns:p14="http://schemas.microsoft.com/office/powerpoint/2010/main" val="2248470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1" y="0"/>
            <a:ext cx="2010410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3" name="Picture 2" descr="A black background with a red square&#10;&#10;Description automatically generated">
            <a:extLst>
              <a:ext uri="{FF2B5EF4-FFF2-40B4-BE49-F238E27FC236}">
                <a16:creationId xmlns:a16="http://schemas.microsoft.com/office/drawing/2014/main" id="{0811F94D-A3EF-9B48-30A3-840A24DB8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5" name="Picture 4" descr="A logo with white text&#10;&#10;Description automatically generated">
            <a:extLst>
              <a:ext uri="{FF2B5EF4-FFF2-40B4-BE49-F238E27FC236}">
                <a16:creationId xmlns:a16="http://schemas.microsoft.com/office/drawing/2014/main" id="{36E1BB68-1754-422A-BFE2-2EFF427CDCF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8" name="Picture 7" descr="A blue sign with white text&#10;&#10;Description automatically generated">
            <a:extLst>
              <a:ext uri="{FF2B5EF4-FFF2-40B4-BE49-F238E27FC236}">
                <a16:creationId xmlns:a16="http://schemas.microsoft.com/office/drawing/2014/main" id="{6AAFC9AB-3490-B4D4-68DD-6D0E906EC80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F77D6CC8-7466-BC2A-878F-896B3AF0AEE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
        <p:nvSpPr>
          <p:cNvPr id="13" name="TextBox 12">
            <a:extLst>
              <a:ext uri="{FF2B5EF4-FFF2-40B4-BE49-F238E27FC236}">
                <a16:creationId xmlns:a16="http://schemas.microsoft.com/office/drawing/2014/main" id="{8D06749B-0B22-D098-B27A-A2F3FE36F778}"/>
              </a:ext>
            </a:extLst>
          </p:cNvPr>
          <p:cNvSpPr txBox="1"/>
          <p:nvPr/>
        </p:nvSpPr>
        <p:spPr>
          <a:xfrm>
            <a:off x="831850" y="1043587"/>
            <a:ext cx="7620000" cy="3016210"/>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We support growth by backing businesses in the UK and globally, promoting investment and championing free trade.</a:t>
            </a:r>
          </a:p>
          <a:p>
            <a:pPr>
              <a:spcAft>
                <a:spcPts val="1200"/>
              </a:spcAft>
            </a:pPr>
            <a:r>
              <a:rPr lang="en-GB" b="1" dirty="0">
                <a:solidFill>
                  <a:schemeClr val="bg1"/>
                </a:solidFill>
                <a:effectLst/>
                <a:latin typeface="Arial" panose="020B0604020202020204" pitchFamily="34" charset="0"/>
                <a:cs typeface="Arial" panose="020B0604020202020204" pitchFamily="34" charset="0"/>
              </a:rPr>
              <a:t>Disclaimer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Whereas every effort has been made to ensure that the information in this document is accurate, the Department for Business and Trade and the Contributors do not accept liability for any errors, omissions or misleading statements, and no warranty is given or responsibility accepted as to the standing of any individual, firm, company or other organisation mentioned.</a:t>
            </a:r>
          </a:p>
        </p:txBody>
      </p:sp>
      <p:sp>
        <p:nvSpPr>
          <p:cNvPr id="14" name="TextBox 13">
            <a:extLst>
              <a:ext uri="{FF2B5EF4-FFF2-40B4-BE49-F238E27FC236}">
                <a16:creationId xmlns:a16="http://schemas.microsoft.com/office/drawing/2014/main" id="{8AABDC8D-473C-24A9-7BD7-8DBB9FFD5CC4}"/>
              </a:ext>
            </a:extLst>
          </p:cNvPr>
          <p:cNvSpPr txBox="1"/>
          <p:nvPr/>
        </p:nvSpPr>
        <p:spPr>
          <a:xfrm>
            <a:off x="838752" y="4321216"/>
            <a:ext cx="7620000" cy="3170099"/>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 Crown copyright 2023</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This publication is licensed under the terms of the Open Government Licence v3.0 except where otherwise stated. To view this licence, visit https://</a:t>
            </a:r>
            <a:r>
              <a:rPr lang="en-GB" dirty="0" err="1">
                <a:solidFill>
                  <a:schemeClr val="bg1"/>
                </a:solidFill>
                <a:effectLst/>
                <a:latin typeface="Arial" panose="020B0604020202020204" pitchFamily="34" charset="0"/>
                <a:cs typeface="Arial" panose="020B0604020202020204" pitchFamily="34" charset="0"/>
              </a:rPr>
              <a:t>www.nationalarchives.gov.uk</a:t>
            </a:r>
            <a:r>
              <a:rPr lang="en-GB" dirty="0">
                <a:solidFill>
                  <a:schemeClr val="bg1"/>
                </a:solidFill>
                <a:effectLst/>
                <a:latin typeface="Arial" panose="020B0604020202020204" pitchFamily="34" charset="0"/>
                <a:cs typeface="Arial" panose="020B0604020202020204" pitchFamily="34" charset="0"/>
              </a:rPr>
              <a:t>/doc/open-government-licence/version/3/</a:t>
            </a:r>
          </a:p>
          <a:p>
            <a:pPr>
              <a:spcAft>
                <a:spcPts val="1200"/>
              </a:spcAft>
            </a:pPr>
            <a:r>
              <a:rPr lang="en-GB" dirty="0">
                <a:solidFill>
                  <a:schemeClr val="bg1"/>
                </a:solidFill>
                <a:effectLst/>
                <a:latin typeface="Arial" panose="020B0604020202020204" pitchFamily="34" charset="0"/>
                <a:cs typeface="Arial" panose="020B0604020202020204" pitchFamily="34" charset="0"/>
              </a:rPr>
              <a:t>Where we have identified any third party copyright information you will need to obtain permission from the copyright holders concerned. </a:t>
            </a:r>
          </a:p>
          <a:p>
            <a:pPr>
              <a:spcAft>
                <a:spcPts val="1200"/>
              </a:spcAft>
            </a:pPr>
            <a:r>
              <a:rPr lang="en-GB" b="1" dirty="0">
                <a:solidFill>
                  <a:schemeClr val="bg1"/>
                </a:solidFill>
                <a:effectLst/>
                <a:latin typeface="Arial" panose="020B0604020202020204" pitchFamily="34" charset="0"/>
                <a:cs typeface="Arial" panose="020B0604020202020204" pitchFamily="34" charset="0"/>
              </a:rPr>
              <a:t>Published by </a:t>
            </a:r>
            <a:br>
              <a:rPr lang="en-GB" b="1" dirty="0">
                <a:solidFill>
                  <a:schemeClr val="bg1"/>
                </a:solidFill>
                <a:effectLst/>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dirty="0">
                <a:solidFill>
                  <a:schemeClr val="bg1"/>
                </a:solidFill>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October 2023</a:t>
            </a:r>
            <a:endParaRPr lang="en-GB"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25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ity with many buildings&#10;&#10;Description automatically generated">
            <a:extLst>
              <a:ext uri="{FF2B5EF4-FFF2-40B4-BE49-F238E27FC236}">
                <a16:creationId xmlns:a16="http://schemas.microsoft.com/office/drawing/2014/main" id="{F6C26B13-6136-2E91-E9EC-1601C2F532C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2010410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10896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and innovation pedigree</a:t>
            </a: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16992600" cy="3323987"/>
          </a:xfrm>
          <a:prstGeom prst="rect">
            <a:avLst/>
          </a:prstGeom>
          <a:noFill/>
        </p:spPr>
        <p:txBody>
          <a:bodyPr wrap="square" anchor="t" anchorCtr="0">
            <a:spAutoFit/>
          </a:bodyPr>
          <a:lstStyle/>
          <a:p>
            <a:r>
              <a:rPr lang="en-GB" sz="3000" dirty="0">
                <a:solidFill>
                  <a:schemeClr val="bg1"/>
                </a:solidFill>
                <a:effectLst/>
                <a:latin typeface="Arial" panose="020B0604020202020204" pitchFamily="34" charset="0"/>
                <a:cs typeface="Arial" panose="020B0604020202020204" pitchFamily="34" charset="0"/>
              </a:rPr>
              <a:t>At the heart of the Midlands’ science and innovation landscape are its world-class universities. Midlands Innovation is a partnership of eight research-intensive universities in the Midlands: Aston University, University of Birmingham, Cranfield University, </a:t>
            </a:r>
            <a:r>
              <a:rPr lang="en-GB" sz="3000" dirty="0" err="1">
                <a:solidFill>
                  <a:schemeClr val="bg1"/>
                </a:solidFill>
                <a:effectLst/>
                <a:latin typeface="Arial" panose="020B0604020202020204" pitchFamily="34" charset="0"/>
                <a:cs typeface="Arial" panose="020B0604020202020204" pitchFamily="34" charset="0"/>
              </a:rPr>
              <a:t>Keele</a:t>
            </a:r>
            <a:r>
              <a:rPr lang="en-GB" sz="3000" dirty="0">
                <a:solidFill>
                  <a:schemeClr val="bg1"/>
                </a:solidFill>
                <a:effectLst/>
                <a:latin typeface="Arial" panose="020B0604020202020204" pitchFamily="34" charset="0"/>
                <a:cs typeface="Arial" panose="020B0604020202020204" pitchFamily="34" charset="0"/>
              </a:rPr>
              <a:t> University, University of Leicester, Loughborough University, University of Nottingham, and University of Warwick. The collective of universities has £4bn revenue, 15,000 academics, 50,000 postgraduates and are one of the most efficient producers of world class research in the UK with 40% more world class science than Oxford or Cambridge.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in a factory&#10;&#10;Description automatically generated">
            <a:extLst>
              <a:ext uri="{FF2B5EF4-FFF2-40B4-BE49-F238E27FC236}">
                <a16:creationId xmlns:a16="http://schemas.microsoft.com/office/drawing/2014/main" id="{011A2438-95A1-0A9F-5548-2596210BEE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736850" y="4218705"/>
            <a:ext cx="89154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World-leading transport technology sectors in the Midlands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2206204" y="4151360"/>
            <a:ext cx="152400" cy="305660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erson wearing safety goggles and holding a drone&#10;&#10;Description automatically generated">
            <a:extLst>
              <a:ext uri="{FF2B5EF4-FFF2-40B4-BE49-F238E27FC236}">
                <a16:creationId xmlns:a16="http://schemas.microsoft.com/office/drawing/2014/main" id="{BDE7CB4C-626B-F4F7-1652-D8979DCF509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96"/>
            <a:ext cx="20104809"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Aerospace</a:t>
            </a: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5592395" cy="649408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is home to 3% of the world’s aerospace industry, as well as 7% of Europe’s, and amounts to 25% of the sector in the UK – which itself hosts the second largest aerospace industry in the world. It is a global hub for aerospace technology, manufacturing, and research and development. It is also at the forefront of the UK and Europe’s space efforts.</a:t>
            </a:r>
          </a:p>
        </p:txBody>
      </p:sp>
      <p:sp>
        <p:nvSpPr>
          <p:cNvPr id="14" name="object 2">
            <a:extLst>
              <a:ext uri="{FF2B5EF4-FFF2-40B4-BE49-F238E27FC236}">
                <a16:creationId xmlns:a16="http://schemas.microsoft.com/office/drawing/2014/main" id="{DF47C654-D857-4BAC-9807-D4500510E579}"/>
              </a:ext>
            </a:extLst>
          </p:cNvPr>
          <p:cNvSpPr/>
          <p:nvPr/>
        </p:nvSpPr>
        <p:spPr>
          <a:xfrm>
            <a:off x="11405140" y="2378075"/>
            <a:ext cx="154940" cy="234443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1728450" y="2378075"/>
            <a:ext cx="3693102" cy="2344433"/>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Midlands is home to 3% of the world’s aerospace industry, 7% of Europe’s, </a:t>
            </a:r>
          </a:p>
          <a:p>
            <a:r>
              <a:rPr lang="en-GB" sz="3200" b="1" dirty="0">
                <a:solidFill>
                  <a:srgbClr val="FEFEFE"/>
                </a:solidFill>
                <a:effectLst/>
                <a:latin typeface="Arial" panose="020B0604020202020204" pitchFamily="34" charset="0"/>
                <a:cs typeface="Arial" panose="020B0604020202020204" pitchFamily="34" charset="0"/>
              </a:rPr>
              <a:t>and 25% of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the UK’s.</a:t>
            </a:r>
            <a:r>
              <a:rPr lang="en-GB" sz="3200" dirty="0">
                <a:solidFill>
                  <a:srgbClr val="FEFEFE"/>
                </a:solidFill>
                <a:effectLst/>
                <a:latin typeface="Arial" panose="020B0604020202020204" pitchFamily="34" charset="0"/>
                <a:cs typeface="Arial" panose="020B0604020202020204" pitchFamily="34" charset="0"/>
              </a:rPr>
              <a:t> </a:t>
            </a:r>
          </a:p>
        </p:txBody>
      </p:sp>
      <p:sp>
        <p:nvSpPr>
          <p:cNvPr id="16" name="object 3">
            <a:extLst>
              <a:ext uri="{FF2B5EF4-FFF2-40B4-BE49-F238E27FC236}">
                <a16:creationId xmlns:a16="http://schemas.microsoft.com/office/drawing/2014/main" id="{BE477650-7ED3-66D1-F8C9-6B6014CEE0C5}"/>
              </a:ext>
            </a:extLst>
          </p:cNvPr>
          <p:cNvSpPr txBox="1"/>
          <p:nvPr/>
        </p:nvSpPr>
        <p:spPr>
          <a:xfrm>
            <a:off x="15659182" y="2378075"/>
            <a:ext cx="3848018" cy="252909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There are 52,000 people employed in aerospace</a:t>
            </a:r>
            <a:r>
              <a:rPr lang="en-GB" sz="3200" dirty="0">
                <a:solidFill>
                  <a:srgbClr val="FEFEFE"/>
                </a:solidFill>
                <a:effectLst/>
                <a:latin typeface="Arial" panose="020B0604020202020204" pitchFamily="34" charset="0"/>
                <a:cs typeface="Arial" panose="020B0604020202020204" pitchFamily="34" charset="0"/>
              </a:rPr>
              <a:t> </a:t>
            </a:r>
            <a:br>
              <a:rPr lang="en-GB" sz="32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in the Midlands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Aerospace cluster. </a:t>
            </a:r>
          </a:p>
        </p:txBody>
      </p:sp>
      <p:sp>
        <p:nvSpPr>
          <p:cNvPr id="19" name="object 3">
            <a:extLst>
              <a:ext uri="{FF2B5EF4-FFF2-40B4-BE49-F238E27FC236}">
                <a16:creationId xmlns:a16="http://schemas.microsoft.com/office/drawing/2014/main" id="{589DA6FC-2294-D2A8-85D4-674EB53C12EF}"/>
              </a:ext>
            </a:extLst>
          </p:cNvPr>
          <p:cNvSpPr txBox="1"/>
          <p:nvPr/>
        </p:nvSpPr>
        <p:spPr>
          <a:xfrm>
            <a:off x="11728450" y="4966895"/>
            <a:ext cx="3693102" cy="3944872"/>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University of Nottingham, through its Institute for Aerospace Technology, hosts a portfolio of nearly </a:t>
            </a:r>
            <a:br>
              <a:rPr lang="en-GB" sz="20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£100m in aerospace-related research.</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20" name="object 3">
            <a:extLst>
              <a:ext uri="{FF2B5EF4-FFF2-40B4-BE49-F238E27FC236}">
                <a16:creationId xmlns:a16="http://schemas.microsoft.com/office/drawing/2014/main" id="{2B7F19CA-327F-54E2-FA95-AF52B6B44CE5}"/>
              </a:ext>
            </a:extLst>
          </p:cNvPr>
          <p:cNvSpPr txBox="1"/>
          <p:nvPr/>
        </p:nvSpPr>
        <p:spPr>
          <a:xfrm>
            <a:off x="15647306" y="5177022"/>
            <a:ext cx="3859893" cy="2529099"/>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Rolls-Royce is a major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employer in the region, </a:t>
            </a:r>
            <a:r>
              <a:rPr lang="en-GB" sz="3200" b="1" dirty="0">
                <a:solidFill>
                  <a:srgbClr val="FEFEFE"/>
                </a:solidFill>
                <a:effectLst/>
                <a:latin typeface="Arial" panose="020B0604020202020204" pitchFamily="34" charset="0"/>
                <a:cs typeface="Arial" panose="020B0604020202020204" pitchFamily="34" charset="0"/>
              </a:rPr>
              <a:t>accounting for 25% of all aerospace jobs.</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55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up of a car&#10;&#10;Description automatically generated">
            <a:extLst>
              <a:ext uri="{FF2B5EF4-FFF2-40B4-BE49-F238E27FC236}">
                <a16:creationId xmlns:a16="http://schemas.microsoft.com/office/drawing/2014/main" id="{AB9563B5-DE61-2BB6-E8D6-3D97B7FE42E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850" y="0"/>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Automotive</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1" y="2308364"/>
            <a:ext cx="5257800"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There are nine volume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car manufacturers,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seven commercial vehicle manufacturers, three off-highway manufacturers,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five motorcycle manufacturers and 16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of the world’s top 20 automotive suppliers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in the Midlands. </a:t>
            </a:r>
          </a:p>
        </p:txBody>
      </p:sp>
      <p:sp>
        <p:nvSpPr>
          <p:cNvPr id="14" name="object 2">
            <a:extLst>
              <a:ext uri="{FF2B5EF4-FFF2-40B4-BE49-F238E27FC236}">
                <a16:creationId xmlns:a16="http://schemas.microsoft.com/office/drawing/2014/main" id="{DF47C654-D857-4BAC-9807-D4500510E579}"/>
              </a:ext>
            </a:extLst>
          </p:cNvPr>
          <p:cNvSpPr/>
          <p:nvPr/>
        </p:nvSpPr>
        <p:spPr>
          <a:xfrm>
            <a:off x="9304900" y="2378075"/>
            <a:ext cx="154940" cy="523753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628210" y="2378075"/>
            <a:ext cx="4386240" cy="5237533"/>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There are more than 10,000 students studying automotive related courses in the Midlands, </a:t>
            </a:r>
          </a:p>
          <a:p>
            <a:r>
              <a:rPr lang="en-GB" sz="2000" dirty="0">
                <a:solidFill>
                  <a:srgbClr val="FEFEFE"/>
                </a:solidFill>
                <a:effectLst/>
                <a:latin typeface="Arial" panose="020B0604020202020204" pitchFamily="34" charset="0"/>
                <a:cs typeface="Arial" panose="020B0604020202020204" pitchFamily="34" charset="0"/>
              </a:rPr>
              <a:t>with courses accredited by professional bodies such as the Institution of Mechanical Engineers (IMechE) and the Society of Automotive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Engineers (SAE).</a:t>
            </a:r>
          </a:p>
        </p:txBody>
      </p:sp>
      <p:sp>
        <p:nvSpPr>
          <p:cNvPr id="16" name="object 3">
            <a:extLst>
              <a:ext uri="{FF2B5EF4-FFF2-40B4-BE49-F238E27FC236}">
                <a16:creationId xmlns:a16="http://schemas.microsoft.com/office/drawing/2014/main" id="{BE477650-7ED3-66D1-F8C9-6B6014CEE0C5}"/>
              </a:ext>
            </a:extLst>
          </p:cNvPr>
          <p:cNvSpPr txBox="1"/>
          <p:nvPr/>
        </p:nvSpPr>
        <p:spPr>
          <a:xfrm>
            <a:off x="14223518" y="2378075"/>
            <a:ext cx="4386240" cy="1728880"/>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More than one third of British cars </a:t>
            </a:r>
          </a:p>
          <a:p>
            <a:r>
              <a:rPr lang="en-GB" sz="2000" dirty="0">
                <a:solidFill>
                  <a:srgbClr val="FEFEFE"/>
                </a:solidFill>
                <a:effectLst/>
                <a:latin typeface="Arial" panose="020B0604020202020204" pitchFamily="34" charset="0"/>
                <a:cs typeface="Arial" panose="020B0604020202020204" pitchFamily="34" charset="0"/>
              </a:rPr>
              <a:t>are developed in the Midlands.</a:t>
            </a:r>
          </a:p>
        </p:txBody>
      </p:sp>
      <p:sp>
        <p:nvSpPr>
          <p:cNvPr id="19" name="object 3">
            <a:extLst>
              <a:ext uri="{FF2B5EF4-FFF2-40B4-BE49-F238E27FC236}">
                <a16:creationId xmlns:a16="http://schemas.microsoft.com/office/drawing/2014/main" id="{589DA6FC-2294-D2A8-85D4-674EB53C12EF}"/>
              </a:ext>
            </a:extLst>
          </p:cNvPr>
          <p:cNvSpPr txBox="1"/>
          <p:nvPr/>
        </p:nvSpPr>
        <p:spPr>
          <a:xfrm>
            <a:off x="9628210" y="7864475"/>
            <a:ext cx="4386240" cy="1728880"/>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 region makes 40% of all cars</a:t>
            </a:r>
            <a:r>
              <a:rPr lang="en-GB" sz="3200" dirty="0">
                <a:solidFill>
                  <a:srgbClr val="FEFEFE"/>
                </a:solidFill>
                <a:effectLst/>
                <a:latin typeface="Arial" panose="020B0604020202020204" pitchFamily="34" charset="0"/>
                <a:cs typeface="Arial" panose="020B0604020202020204" pitchFamily="34" charset="0"/>
              </a:rPr>
              <a:t> </a:t>
            </a:r>
            <a:r>
              <a:rPr lang="en-GB" sz="2000" dirty="0">
                <a:solidFill>
                  <a:srgbClr val="FEFEFE"/>
                </a:solidFill>
                <a:effectLst/>
                <a:latin typeface="Arial" panose="020B0604020202020204" pitchFamily="34" charset="0"/>
                <a:cs typeface="Arial" panose="020B0604020202020204" pitchFamily="34" charset="0"/>
              </a:rPr>
              <a:t>exported from the UK.</a:t>
            </a:r>
          </a:p>
        </p:txBody>
      </p:sp>
      <p:sp>
        <p:nvSpPr>
          <p:cNvPr id="20" name="object 3">
            <a:extLst>
              <a:ext uri="{FF2B5EF4-FFF2-40B4-BE49-F238E27FC236}">
                <a16:creationId xmlns:a16="http://schemas.microsoft.com/office/drawing/2014/main" id="{2B7F19CA-327F-54E2-FA95-AF52B6B44CE5}"/>
              </a:ext>
            </a:extLst>
          </p:cNvPr>
          <p:cNvSpPr txBox="1"/>
          <p:nvPr/>
        </p:nvSpPr>
        <p:spPr>
          <a:xfrm>
            <a:off x="14223518" y="4359275"/>
            <a:ext cx="4386240" cy="2221323"/>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16 of world’s 20 biggest automotive suppliers</a:t>
            </a:r>
            <a:r>
              <a:rPr lang="en-GB" sz="3200" dirty="0">
                <a:solidFill>
                  <a:srgbClr val="FEFEFE"/>
                </a:solidFill>
                <a:effectLst/>
                <a:latin typeface="Arial" panose="020B0604020202020204" pitchFamily="34" charset="0"/>
                <a:cs typeface="Arial" panose="020B0604020202020204" pitchFamily="34" charset="0"/>
              </a:rPr>
              <a:t> </a:t>
            </a:r>
          </a:p>
          <a:p>
            <a:r>
              <a:rPr lang="en-GB" sz="2000" dirty="0">
                <a:solidFill>
                  <a:srgbClr val="FEFEFE"/>
                </a:solidFill>
                <a:effectLst/>
                <a:latin typeface="Arial" panose="020B0604020202020204" pitchFamily="34" charset="0"/>
                <a:cs typeface="Arial" panose="020B0604020202020204" pitchFamily="34" charset="0"/>
              </a:rPr>
              <a:t>are in the Midlands.</a:t>
            </a:r>
          </a:p>
        </p:txBody>
      </p:sp>
      <p:sp>
        <p:nvSpPr>
          <p:cNvPr id="4" name="object 3">
            <a:extLst>
              <a:ext uri="{FF2B5EF4-FFF2-40B4-BE49-F238E27FC236}">
                <a16:creationId xmlns:a16="http://schemas.microsoft.com/office/drawing/2014/main" id="{69C70B86-20EB-F925-5AFB-A957AB1BBDC7}"/>
              </a:ext>
            </a:extLst>
          </p:cNvPr>
          <p:cNvSpPr txBox="1"/>
          <p:nvPr/>
        </p:nvSpPr>
        <p:spPr>
          <a:xfrm>
            <a:off x="14231455" y="6832679"/>
            <a:ext cx="4378303" cy="2221323"/>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30% of UK automotive employment</a:t>
            </a:r>
            <a:r>
              <a:rPr lang="en-GB" sz="3200" dirty="0">
                <a:solidFill>
                  <a:srgbClr val="FEFEFE"/>
                </a:solidFill>
                <a:effectLst/>
                <a:latin typeface="Arial" panose="020B0604020202020204" pitchFamily="34" charset="0"/>
                <a:cs typeface="Arial" panose="020B0604020202020204" pitchFamily="34" charset="0"/>
              </a:rPr>
              <a:t>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is in the Midlands. </a:t>
            </a:r>
          </a:p>
        </p:txBody>
      </p:sp>
    </p:spTree>
    <p:extLst>
      <p:ext uri="{BB962C8B-B14F-4D97-AF65-F5344CB8AC3E}">
        <p14:creationId xmlns:p14="http://schemas.microsoft.com/office/powerpoint/2010/main" val="139348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train driving through a window&#10;&#10;Description automatically generated with medium confidence">
            <a:extLst>
              <a:ext uri="{FF2B5EF4-FFF2-40B4-BE49-F238E27FC236}">
                <a16:creationId xmlns:a16="http://schemas.microsoft.com/office/drawing/2014/main" id="{D11A4A51-E664-A229-D067-7819EE8829B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Rail</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6019799" cy="846385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 Government calls the Midlands a ‘Rail Supercluster’. The region is home to several major railway companies, including Network Rail, East Midlands Railway, and West Midlands Trains. Great British Railways, the new public body that will oversee the vast majority of rail transport in Great Britain, has chosen Derby as the site of its new headquarters. The Midlands is also home to a significant number of railway engineering and manufacturing firms, including Bombardier in Derby, and Siemens. </a:t>
            </a:r>
          </a:p>
        </p:txBody>
      </p:sp>
      <p:sp>
        <p:nvSpPr>
          <p:cNvPr id="14" name="object 2">
            <a:extLst>
              <a:ext uri="{FF2B5EF4-FFF2-40B4-BE49-F238E27FC236}">
                <a16:creationId xmlns:a16="http://schemas.microsoft.com/office/drawing/2014/main" id="{DF47C654-D857-4BAC-9807-D4500510E579}"/>
              </a:ext>
            </a:extLst>
          </p:cNvPr>
          <p:cNvSpPr/>
          <p:nvPr/>
        </p:nvSpPr>
        <p:spPr>
          <a:xfrm>
            <a:off x="8432524" y="2378074"/>
            <a:ext cx="154940" cy="542219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8755834" y="2378075"/>
            <a:ext cx="4386240" cy="5422199"/>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Birmingham Centre for Railway Research and Education (BCRRE) is Europe’s largest academic-based group for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the rail industry, with </a:t>
            </a:r>
            <a:br>
              <a:rPr lang="en-GB" sz="32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over 180 academics and researchers and a lead partner in the £92m UK Rail Research and Innovation Network (UKRRIN).</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16" name="object 3">
            <a:extLst>
              <a:ext uri="{FF2B5EF4-FFF2-40B4-BE49-F238E27FC236}">
                <a16:creationId xmlns:a16="http://schemas.microsoft.com/office/drawing/2014/main" id="{BE477650-7ED3-66D1-F8C9-6B6014CEE0C5}"/>
              </a:ext>
            </a:extLst>
          </p:cNvPr>
          <p:cNvSpPr txBox="1"/>
          <p:nvPr/>
        </p:nvSpPr>
        <p:spPr>
          <a:xfrm>
            <a:off x="13351142" y="2378075"/>
            <a:ext cx="4386240" cy="2529099"/>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Over 60,000 people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are employed at </a:t>
            </a:r>
            <a:br>
              <a:rPr lang="en-GB" sz="32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600 companies in the rail industry in the Midlands.</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20" name="object 3">
            <a:extLst>
              <a:ext uri="{FF2B5EF4-FFF2-40B4-BE49-F238E27FC236}">
                <a16:creationId xmlns:a16="http://schemas.microsoft.com/office/drawing/2014/main" id="{2B7F19CA-327F-54E2-FA95-AF52B6B44CE5}"/>
              </a:ext>
            </a:extLst>
          </p:cNvPr>
          <p:cNvSpPr txBox="1"/>
          <p:nvPr/>
        </p:nvSpPr>
        <p:spPr>
          <a:xfrm>
            <a:off x="13351142" y="5121275"/>
            <a:ext cx="4386240" cy="2036657"/>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 rail industry supported £43bn</a:t>
            </a:r>
            <a:r>
              <a:rPr lang="en-GB" sz="3200" dirty="0">
                <a:solidFill>
                  <a:srgbClr val="FEFEFE"/>
                </a:solidFill>
                <a:effectLst/>
                <a:latin typeface="Arial" panose="020B0604020202020204" pitchFamily="34" charset="0"/>
                <a:cs typeface="Arial" panose="020B0604020202020204" pitchFamily="34" charset="0"/>
              </a:rPr>
              <a:t> </a:t>
            </a:r>
            <a:br>
              <a:rPr lang="en-GB" sz="32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in economic growth in the UK</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in 2021.</a:t>
            </a:r>
          </a:p>
        </p:txBody>
      </p:sp>
      <p:sp>
        <p:nvSpPr>
          <p:cNvPr id="4" name="object 3">
            <a:extLst>
              <a:ext uri="{FF2B5EF4-FFF2-40B4-BE49-F238E27FC236}">
                <a16:creationId xmlns:a16="http://schemas.microsoft.com/office/drawing/2014/main" id="{69C70B86-20EB-F925-5AFB-A957AB1BBDC7}"/>
              </a:ext>
            </a:extLst>
          </p:cNvPr>
          <p:cNvSpPr txBox="1"/>
          <p:nvPr/>
        </p:nvSpPr>
        <p:spPr>
          <a:xfrm>
            <a:off x="13359079" y="7383145"/>
            <a:ext cx="4378303" cy="1728880"/>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Over 80% of rail freight traffic</a:t>
            </a:r>
            <a:r>
              <a:rPr lang="en-GB" sz="3200" dirty="0">
                <a:solidFill>
                  <a:srgbClr val="FEFEFE"/>
                </a:solidFill>
                <a:effectLst/>
                <a:latin typeface="Arial" panose="020B0604020202020204" pitchFamily="34" charset="0"/>
                <a:cs typeface="Arial" panose="020B0604020202020204" pitchFamily="34" charset="0"/>
              </a:rPr>
              <a:t> </a:t>
            </a:r>
            <a:br>
              <a:rPr lang="en-GB" sz="32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travels through the Midlands.</a:t>
            </a:r>
          </a:p>
        </p:txBody>
      </p:sp>
    </p:spTree>
    <p:extLst>
      <p:ext uri="{BB962C8B-B14F-4D97-AF65-F5344CB8AC3E}">
        <p14:creationId xmlns:p14="http://schemas.microsoft.com/office/powerpoint/2010/main" val="1270298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494</TotalTime>
  <Words>5312</Words>
  <Application>Microsoft Office PowerPoint</Application>
  <PresentationFormat>Custom</PresentationFormat>
  <Paragraphs>337</Paragraphs>
  <Slides>44</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Euclid Flex B</vt:lpstr>
      <vt:lpstr>Euclid Flex B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Midlands Mindforge - £250m patient capital fund combining the spinout portfoliosof eight leading  UK universities</vt:lpstr>
      <vt:lpstr>Midlands Mindforge - £250m patient capital fund combining the spinout portfoliosof eight leading  UK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Bonser</dc:creator>
  <cp:lastModifiedBy>Cameron Bonser</cp:lastModifiedBy>
  <cp:revision>71</cp:revision>
  <dcterms:created xsi:type="dcterms:W3CDTF">2023-11-20T13:55:59Z</dcterms:created>
  <dcterms:modified xsi:type="dcterms:W3CDTF">2023-12-08T10:44:31Z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InDesign 19.0 (Macintosh)</vt:lpwstr>
  </property>
  <property fmtid="{D5CDD505-2E9C-101B-9397-08002B2CF9AE}" pid="4" name="LastSaved">
    <vt:filetime>2023-11-20T00:00:00Z</vt:filetime>
  </property>
  <property fmtid="{D5CDD505-2E9C-101B-9397-08002B2CF9AE}" pid="5" name="Producer">
    <vt:lpwstr>Adobe PDF Library 17.0</vt:lpwstr>
  </property>
</Properties>
</file>